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4"/>
  </p:sldMasterIdLst>
  <p:sldIdLst>
    <p:sldId id="256" r:id="rId5"/>
    <p:sldId id="257" r:id="rId6"/>
    <p:sldId id="319" r:id="rId7"/>
    <p:sldId id="272" r:id="rId8"/>
    <p:sldId id="311" r:id="rId9"/>
    <p:sldId id="275" r:id="rId10"/>
    <p:sldId id="307" r:id="rId11"/>
    <p:sldId id="308" r:id="rId12"/>
    <p:sldId id="273" r:id="rId13"/>
    <p:sldId id="258" r:id="rId14"/>
    <p:sldId id="294" r:id="rId15"/>
    <p:sldId id="295" r:id="rId16"/>
    <p:sldId id="309" r:id="rId17"/>
    <p:sldId id="302" r:id="rId18"/>
    <p:sldId id="310" r:id="rId19"/>
    <p:sldId id="303" r:id="rId20"/>
    <p:sldId id="312" r:id="rId21"/>
    <p:sldId id="316" r:id="rId22"/>
    <p:sldId id="301" r:id="rId23"/>
    <p:sldId id="317" r:id="rId24"/>
    <p:sldId id="313" r:id="rId25"/>
    <p:sldId id="314" r:id="rId26"/>
    <p:sldId id="315" r:id="rId27"/>
    <p:sldId id="296" r:id="rId28"/>
    <p:sldId id="318" r:id="rId29"/>
    <p:sldId id="320" r:id="rId30"/>
    <p:sldId id="321" r:id="rId31"/>
    <p:sldId id="322" r:id="rId32"/>
    <p:sldId id="323" r:id="rId33"/>
    <p:sldId id="324" r:id="rId34"/>
    <p:sldId id="325" r:id="rId35"/>
    <p:sldId id="326" r:id="rId36"/>
    <p:sldId id="297" r:id="rId37"/>
    <p:sldId id="328" r:id="rId38"/>
    <p:sldId id="330" r:id="rId39"/>
    <p:sldId id="327" r:id="rId40"/>
    <p:sldId id="271" r:id="rId41"/>
    <p:sldId id="269"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3E3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42B00A-D694-4740-8E7F-05EE11DE1239}" v="3" dt="2022-03-30T16:37:48.7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17" autoAdjust="0"/>
    <p:restoredTop sz="94660"/>
  </p:normalViewPr>
  <p:slideViewPr>
    <p:cSldViewPr snapToGrid="0">
      <p:cViewPr>
        <p:scale>
          <a:sx n="72" d="100"/>
          <a:sy n="72" d="100"/>
        </p:scale>
        <p:origin x="54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60EA64-D806-43AC-9DF2-F8C432F32B4C}" type="datetimeFigureOut">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398070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60EA64-D806-43AC-9DF2-F8C432F32B4C}" type="datetimeFigureOut">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87804730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60EA64-D806-43AC-9DF2-F8C432F32B4C}" type="datetimeFigureOut">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115768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60EA64-D806-43AC-9DF2-F8C432F32B4C}" type="datetimeFigureOut">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72739662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60EA64-D806-43AC-9DF2-F8C432F32B4C}" type="datetimeFigureOut">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5231054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60EA64-D806-43AC-9DF2-F8C432F32B4C}" type="datetimeFigureOut">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45294524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375496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582760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70A7B3-6521-4DCA-87E5-044747A908C1}" type="datetimeFigureOut">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310307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60EA64-D806-43AC-9DF2-F8C432F32B4C}" type="datetimeFigureOut">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302474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134690-1557-4C89-A502-4959FE7FAD70}" type="datetimeFigureOut">
              <a:rPr lang="en-US" smtClean="0"/>
              <a:t>3/31/2022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4037462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3/31/2022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06255113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3/31/2022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515027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3/31/2022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83043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60EA64-D806-43AC-9DF2-F8C432F32B4C}" type="datetimeFigureOut">
              <a:rPr lang="en-US" smtClean="0"/>
              <a:t>3/31/2022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250177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60EA64-D806-43AC-9DF2-F8C432F32B4C}" type="datetimeFigureOut">
              <a:rPr lang="en-US" smtClean="0"/>
              <a:pPr/>
              <a:t>3/31/2022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809375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160EA64-D806-43AC-9DF2-F8C432F32B4C}" type="datetimeFigureOut">
              <a:rPr lang="en-US" smtClean="0"/>
              <a:t>3/31/2022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98997329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mayoclinic.org/diseases-conditions/heart-attack/symptoms-causes/syc-20373106"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mayoclinic.org/diseases-conditions/heart-attack/symptoms-causes/syc-20373106"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mayoclinic.org/diseases-conditions/heart-attack/symptoms-causes/syc-20373106"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mayoclinic.org/diseases-conditions/heart-attack/symptoms-causes/syc-20373106"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mayoclinic.org/diseases-conditions/heart-attack/symptoms-causes/syc-20373106"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mayoclinic.org/diseases-conditions/heart-attack/symptoms-causes/syc-20373106"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mayoclinic.org/diseases-conditions/heart-attack/symptoms-causes/syc-20373106"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youtube.com/watch?v=lRHq7sMRWpU" TargetMode="External"/><Relationship Id="rId2" Type="http://schemas.openxmlformats.org/officeDocument/2006/relationships/hyperlink" Target="https://www.youtube.com/watch?v=xIZQRjkwV9Q" TargetMode="External"/><Relationship Id="rId1" Type="http://schemas.openxmlformats.org/officeDocument/2006/relationships/slideLayout" Target="../slideLayouts/slideLayout2.xml"/><Relationship Id="rId4" Type="http://schemas.openxmlformats.org/officeDocument/2006/relationships/hyperlink" Target="https://www.youtube.com/watch?v=QAQiK-zRtl0"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drugs.com/sfx/praluent-side-effects.html" TargetMode="External"/><Relationship Id="rId2" Type="http://schemas.openxmlformats.org/officeDocument/2006/relationships/hyperlink" Target="https://www.repatha.com/repatha-side-effects"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mailto:Anna.Haro@houstonisd.org"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www.mayoclinic.org/diseases-conditions/heart-attack/symptoms-causes/syc-20373106"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youtu.be/cLOga_mDwv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hopkinsmedicine.org/health/conditions-and-diseases/anatomy-and-function-of-the-coronary-arteries" TargetMode="External"/><Relationship Id="rId2" Type="http://schemas.openxmlformats.org/officeDocument/2006/relationships/hyperlink" Target="https://upload.wikimedia.org/wikipedia/commons/e/e5/Diagram_of_the_human_heart_%28cropped%29.svg"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screen shot of a computer&#10;&#10;Description automatically generated with low confidence">
            <a:extLst>
              <a:ext uri="{FF2B5EF4-FFF2-40B4-BE49-F238E27FC236}">
                <a16:creationId xmlns:a16="http://schemas.microsoft.com/office/drawing/2014/main" id="{900617FD-CD19-E55F-5476-9F21CE856CF6}"/>
              </a:ext>
            </a:extLst>
          </p:cNvPr>
          <p:cNvPicPr>
            <a:picLocks noChangeAspect="1"/>
          </p:cNvPicPr>
          <p:nvPr/>
        </p:nvPicPr>
        <p:blipFill rotWithShape="1">
          <a:blip r:embed="rId2">
            <a:duotone>
              <a:prstClr val="black"/>
              <a:prstClr val="white"/>
            </a:duotone>
          </a:blip>
          <a:srcRect l="6845" r="35205"/>
          <a:stretch/>
        </p:blipFill>
        <p:spPr>
          <a:xfrm>
            <a:off x="5123543" y="-1"/>
            <a:ext cx="7065281" cy="6858001"/>
          </a:xfrm>
          <a:custGeom>
            <a:avLst/>
            <a:gdLst/>
            <a:ahLst/>
            <a:cxnLst/>
            <a:rect l="l" t="t" r="r" b="b"/>
            <a:pathLst>
              <a:path w="7065281" h="6858001">
                <a:moveTo>
                  <a:pt x="379987" y="0"/>
                </a:moveTo>
                <a:lnTo>
                  <a:pt x="7065281" y="0"/>
                </a:lnTo>
                <a:lnTo>
                  <a:pt x="7065281" y="6858001"/>
                </a:lnTo>
                <a:lnTo>
                  <a:pt x="27809" y="6858001"/>
                </a:lnTo>
                <a:lnTo>
                  <a:pt x="1803228" y="4521201"/>
                </a:lnTo>
                <a:close/>
                <a:moveTo>
                  <a:pt x="0" y="0"/>
                </a:moveTo>
                <a:lnTo>
                  <a:pt x="379987" y="0"/>
                </a:lnTo>
                <a:lnTo>
                  <a:pt x="0" y="407"/>
                </a:lnTo>
                <a:close/>
              </a:path>
            </a:pathLst>
          </a:custGeom>
        </p:spPr>
      </p:pic>
      <p:sp>
        <p:nvSpPr>
          <p:cNvPr id="2" name="Title 1">
            <a:extLst>
              <a:ext uri="{FF2B5EF4-FFF2-40B4-BE49-F238E27FC236}">
                <a16:creationId xmlns:a16="http://schemas.microsoft.com/office/drawing/2014/main" id="{1DB57101-B6FC-49BA-8E03-E19F5E03EAA9}"/>
              </a:ext>
            </a:extLst>
          </p:cNvPr>
          <p:cNvSpPr>
            <a:spLocks noGrp="1"/>
          </p:cNvSpPr>
          <p:nvPr>
            <p:ph type="ctrTitle"/>
          </p:nvPr>
        </p:nvSpPr>
        <p:spPr>
          <a:xfrm>
            <a:off x="703059" y="1312320"/>
            <a:ext cx="5123515" cy="2369093"/>
          </a:xfrm>
        </p:spPr>
        <p:txBody>
          <a:bodyPr>
            <a:noAutofit/>
          </a:bodyPr>
          <a:lstStyle/>
          <a:p>
            <a:r>
              <a:rPr lang="en-US" sz="5500" dirty="0"/>
              <a:t>The Cardiovascular  (or CV) System:</a:t>
            </a:r>
            <a:br>
              <a:rPr lang="en-US" sz="5500" dirty="0"/>
            </a:br>
            <a:r>
              <a:rPr lang="en-US" sz="5500" dirty="0"/>
              <a:t>AMI</a:t>
            </a:r>
          </a:p>
        </p:txBody>
      </p:sp>
      <p:sp>
        <p:nvSpPr>
          <p:cNvPr id="3" name="Subtitle 2">
            <a:extLst>
              <a:ext uri="{FF2B5EF4-FFF2-40B4-BE49-F238E27FC236}">
                <a16:creationId xmlns:a16="http://schemas.microsoft.com/office/drawing/2014/main" id="{3AE658A0-C8D5-4D43-AED7-FE6F763D6747}"/>
              </a:ext>
            </a:extLst>
          </p:cNvPr>
          <p:cNvSpPr>
            <a:spLocks noGrp="1"/>
          </p:cNvSpPr>
          <p:nvPr>
            <p:ph type="subTitle" idx="1"/>
          </p:nvPr>
        </p:nvSpPr>
        <p:spPr>
          <a:xfrm>
            <a:off x="703059" y="4108549"/>
            <a:ext cx="5113217" cy="2230768"/>
          </a:xfrm>
        </p:spPr>
        <p:txBody>
          <a:bodyPr>
            <a:normAutofit/>
          </a:bodyPr>
          <a:lstStyle/>
          <a:p>
            <a:r>
              <a:rPr lang="en-US" sz="3300" dirty="0"/>
              <a:t>Anna H. Haro, Pharm.D.</a:t>
            </a:r>
          </a:p>
          <a:p>
            <a:r>
              <a:rPr lang="en-US" sz="3300" dirty="0"/>
              <a:t>Westside High School</a:t>
            </a:r>
          </a:p>
          <a:p>
            <a:r>
              <a:rPr lang="en-US" sz="3300" dirty="0"/>
              <a:t>March 2022</a:t>
            </a:r>
          </a:p>
        </p:txBody>
      </p:sp>
      <p:cxnSp>
        <p:nvCxnSpPr>
          <p:cNvPr id="9" name="Straight Connector 8">
            <a:extLst>
              <a:ext uri="{FF2B5EF4-FFF2-40B4-BE49-F238E27FC236}">
                <a16:creationId xmlns:a16="http://schemas.microsoft.com/office/drawing/2014/main" id="{A57C1A16-B8AB-4D99-A195-A38F556A648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F8A9B20B-D1DD-4573-B5EC-55802951923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66D61E08-70C3-48D8-BEA0-787111DC3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FC55298F-0AE5-478E-AD2B-03C2614C58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24">
            <a:extLst>
              <a:ext uri="{FF2B5EF4-FFF2-40B4-BE49-F238E27FC236}">
                <a16:creationId xmlns:a16="http://schemas.microsoft.com/office/drawing/2014/main" id="{C180E4EA-0B63-4779-A895-7E90E71088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7">
            <a:extLst>
              <a:ext uri="{FF2B5EF4-FFF2-40B4-BE49-F238E27FC236}">
                <a16:creationId xmlns:a16="http://schemas.microsoft.com/office/drawing/2014/main" id="{CEE01D9D-3DE8-4EED-B0D3-8F3C79CC76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8">
            <a:extLst>
              <a:ext uri="{FF2B5EF4-FFF2-40B4-BE49-F238E27FC236}">
                <a16:creationId xmlns:a16="http://schemas.microsoft.com/office/drawing/2014/main" id="{89AF5CE9-607F-43F4-8983-DCD6DA4051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9">
            <a:extLst>
              <a:ext uri="{FF2B5EF4-FFF2-40B4-BE49-F238E27FC236}">
                <a16:creationId xmlns:a16="http://schemas.microsoft.com/office/drawing/2014/main" id="{6EEA2DBD-9E1E-4521-8C01-F32AD18A89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Isosceles Triangle 29">
            <a:extLst>
              <a:ext uri="{FF2B5EF4-FFF2-40B4-BE49-F238E27FC236}">
                <a16:creationId xmlns:a16="http://schemas.microsoft.com/office/drawing/2014/main" id="{15BBD2C1-BA9B-46A9-A27A-33498B169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959933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5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1500"/>
                                  </p:stCondLst>
                                  <p:iterate>
                                    <p:tmPct val="10000"/>
                                  </p:iterate>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7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0" y="0"/>
            <a:ext cx="8596668" cy="1320800"/>
          </a:xfrm>
        </p:spPr>
        <p:txBody>
          <a:bodyPr>
            <a:normAutofit/>
          </a:bodyPr>
          <a:lstStyle/>
          <a:p>
            <a:r>
              <a:rPr lang="en-US" dirty="0"/>
              <a:t>Cholesterol and AMI physiology</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980661"/>
            <a:ext cx="10416210" cy="5833906"/>
          </a:xfrm>
        </p:spPr>
        <p:txBody>
          <a:bodyPr>
            <a:noAutofit/>
          </a:bodyPr>
          <a:lstStyle/>
          <a:p>
            <a:pPr>
              <a:lnSpc>
                <a:spcPct val="150000"/>
              </a:lnSpc>
            </a:pPr>
            <a:r>
              <a:rPr lang="en-US" sz="3300" dirty="0">
                <a:solidFill>
                  <a:schemeClr val="accent2"/>
                </a:solidFill>
              </a:rPr>
              <a:t>Why do cholesterol levels matter?</a:t>
            </a:r>
          </a:p>
          <a:p>
            <a:pPr>
              <a:lnSpc>
                <a:spcPct val="150000"/>
              </a:lnSpc>
            </a:pPr>
            <a:r>
              <a:rPr lang="en-US" sz="3300" dirty="0">
                <a:solidFill>
                  <a:schemeClr val="tx1"/>
                </a:solidFill>
              </a:rPr>
              <a:t>Increased LDL and TC are the main risk factors for an AMI!</a:t>
            </a:r>
          </a:p>
          <a:p>
            <a:pPr>
              <a:lnSpc>
                <a:spcPct val="150000"/>
              </a:lnSpc>
            </a:pPr>
            <a:r>
              <a:rPr lang="en-US" sz="3300" dirty="0">
                <a:solidFill>
                  <a:schemeClr val="tx1"/>
                </a:solidFill>
              </a:rPr>
              <a:t>Don’t forget where cholesterol comes from: both exogenous and endogenous sources can contribute to elevated cholesterol levels.</a:t>
            </a:r>
          </a:p>
        </p:txBody>
      </p:sp>
    </p:spTree>
    <p:extLst>
      <p:ext uri="{BB962C8B-B14F-4D97-AF65-F5344CB8AC3E}">
        <p14:creationId xmlns:p14="http://schemas.microsoft.com/office/powerpoint/2010/main" val="4187935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0" y="0"/>
            <a:ext cx="8596668" cy="1320800"/>
          </a:xfrm>
        </p:spPr>
        <p:txBody>
          <a:bodyPr>
            <a:normAutofit/>
          </a:bodyPr>
          <a:lstStyle/>
          <a:p>
            <a:r>
              <a:rPr lang="en-US" dirty="0"/>
              <a:t>What is an AMI?</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1" y="649357"/>
            <a:ext cx="10933043" cy="6430254"/>
          </a:xfrm>
        </p:spPr>
        <p:txBody>
          <a:bodyPr>
            <a:noAutofit/>
          </a:bodyPr>
          <a:lstStyle/>
          <a:p>
            <a:pPr lvl="1">
              <a:lnSpc>
                <a:spcPct val="150000"/>
              </a:lnSpc>
            </a:pPr>
            <a:r>
              <a:rPr lang="en-US" sz="2600" dirty="0"/>
              <a:t>AMI is a heart attack</a:t>
            </a:r>
          </a:p>
          <a:p>
            <a:pPr lvl="1">
              <a:lnSpc>
                <a:spcPct val="150000"/>
              </a:lnSpc>
            </a:pPr>
            <a:r>
              <a:rPr lang="en-US" sz="2600" b="1" u="sng" dirty="0"/>
              <a:t>A is acute </a:t>
            </a:r>
            <a:r>
              <a:rPr lang="en-US" sz="2600" dirty="0"/>
              <a:t>– </a:t>
            </a:r>
            <a:r>
              <a:rPr lang="en-US" sz="2600" dirty="0">
                <a:solidFill>
                  <a:schemeClr val="accent2"/>
                </a:solidFill>
              </a:rPr>
              <a:t>Discussion question: What does acute mean?</a:t>
            </a:r>
            <a:r>
              <a:rPr lang="en-US" sz="2600" dirty="0"/>
              <a:t> refers to time, and means it is happening NOW and is short term</a:t>
            </a:r>
          </a:p>
          <a:p>
            <a:pPr lvl="1">
              <a:lnSpc>
                <a:spcPct val="150000"/>
              </a:lnSpc>
            </a:pPr>
            <a:r>
              <a:rPr lang="en-US" sz="2600" b="1" u="sng" dirty="0"/>
              <a:t>M is myocardial </a:t>
            </a:r>
            <a:r>
              <a:rPr lang="en-US" sz="2600" dirty="0"/>
              <a:t>(</a:t>
            </a:r>
            <a:r>
              <a:rPr lang="en-US" sz="2600" dirty="0" err="1"/>
              <a:t>myo</a:t>
            </a:r>
            <a:r>
              <a:rPr lang="en-US" sz="2600" dirty="0"/>
              <a:t> is muscle and </a:t>
            </a:r>
            <a:r>
              <a:rPr lang="en-US" sz="2600" dirty="0" err="1"/>
              <a:t>cardial</a:t>
            </a:r>
            <a:r>
              <a:rPr lang="en-US" sz="2600" dirty="0"/>
              <a:t> is heart) and is the heart muscle</a:t>
            </a:r>
          </a:p>
          <a:p>
            <a:pPr lvl="1">
              <a:lnSpc>
                <a:spcPct val="150000"/>
              </a:lnSpc>
            </a:pPr>
            <a:r>
              <a:rPr lang="en-US" sz="2600" b="1" u="sng" dirty="0"/>
              <a:t>I is infarction </a:t>
            </a:r>
            <a:r>
              <a:rPr lang="en-US" sz="2600" dirty="0"/>
              <a:t>– death of tissue or severe injury depleting the body region of oxygen</a:t>
            </a:r>
          </a:p>
          <a:p>
            <a:pPr lvl="1">
              <a:lnSpc>
                <a:spcPct val="150000"/>
              </a:lnSpc>
            </a:pPr>
            <a:r>
              <a:rPr lang="en-US" sz="2600" dirty="0"/>
              <a:t>Acute Myocardial Infarction – a heart attack is when the cardiac muscle is not getting oxygen NOW causing immediate damage.</a:t>
            </a:r>
          </a:p>
          <a:p>
            <a:pPr marL="457200" lvl="1" indent="0">
              <a:lnSpc>
                <a:spcPct val="150000"/>
              </a:lnSpc>
              <a:buNone/>
            </a:pPr>
            <a:endParaRPr lang="en-US" sz="2600" dirty="0"/>
          </a:p>
        </p:txBody>
      </p:sp>
    </p:spTree>
    <p:extLst>
      <p:ext uri="{BB962C8B-B14F-4D97-AF65-F5344CB8AC3E}">
        <p14:creationId xmlns:p14="http://schemas.microsoft.com/office/powerpoint/2010/main" val="62025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1" y="43433"/>
            <a:ext cx="10429461" cy="1320800"/>
          </a:xfrm>
        </p:spPr>
        <p:txBody>
          <a:bodyPr>
            <a:normAutofit/>
          </a:bodyPr>
          <a:lstStyle/>
          <a:p>
            <a:r>
              <a:rPr lang="en-US" dirty="0"/>
              <a:t>What causes an AMI?</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759050"/>
            <a:ext cx="9607826" cy="6098950"/>
          </a:xfrm>
        </p:spPr>
        <p:txBody>
          <a:bodyPr>
            <a:noAutofit/>
          </a:bodyPr>
          <a:lstStyle/>
          <a:p>
            <a:pPr>
              <a:lnSpc>
                <a:spcPct val="150000"/>
              </a:lnSpc>
            </a:pPr>
            <a:r>
              <a:rPr lang="en-US" sz="2800" dirty="0">
                <a:solidFill>
                  <a:srgbClr val="FF0000"/>
                </a:solidFill>
              </a:rPr>
              <a:t>	1. AMI starts with the slow build-up of ______________ in the blood. Discussion question: what is bad cholesterol called? </a:t>
            </a:r>
          </a:p>
          <a:p>
            <a:pPr>
              <a:lnSpc>
                <a:spcPct val="150000"/>
              </a:lnSpc>
            </a:pPr>
            <a:r>
              <a:rPr lang="en-US" sz="2800" dirty="0">
                <a:solidFill>
                  <a:schemeClr val="tx1"/>
                </a:solidFill>
              </a:rPr>
              <a:t>2. slowly over time, the cholesterol “clumps” together in the arterial walls throughout the body and in the cardiac arteries.</a:t>
            </a:r>
          </a:p>
          <a:p>
            <a:pPr>
              <a:lnSpc>
                <a:spcPct val="150000"/>
              </a:lnSpc>
            </a:pPr>
            <a:r>
              <a:rPr lang="en-US" sz="2800" dirty="0">
                <a:solidFill>
                  <a:srgbClr val="FF0000"/>
                </a:solidFill>
              </a:rPr>
              <a:t>3. the cholesterol then hardens in the arterial walls and causes plaques. This is called CAD or ________  _________  ____________.</a:t>
            </a:r>
          </a:p>
        </p:txBody>
      </p:sp>
    </p:spTree>
    <p:extLst>
      <p:ext uri="{BB962C8B-B14F-4D97-AF65-F5344CB8AC3E}">
        <p14:creationId xmlns:p14="http://schemas.microsoft.com/office/powerpoint/2010/main" val="27845566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1" y="43433"/>
            <a:ext cx="10429461" cy="1320800"/>
          </a:xfrm>
        </p:spPr>
        <p:txBody>
          <a:bodyPr>
            <a:normAutofit/>
          </a:bodyPr>
          <a:lstStyle/>
          <a:p>
            <a:r>
              <a:rPr lang="en-US" dirty="0"/>
              <a:t>What causes an AMI?</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759050"/>
            <a:ext cx="10853530" cy="6098950"/>
          </a:xfrm>
        </p:spPr>
        <p:txBody>
          <a:bodyPr>
            <a:noAutofit/>
          </a:bodyPr>
          <a:lstStyle/>
          <a:p>
            <a:pPr>
              <a:lnSpc>
                <a:spcPct val="150000"/>
              </a:lnSpc>
            </a:pPr>
            <a:r>
              <a:rPr lang="en-US" sz="2800" dirty="0">
                <a:solidFill>
                  <a:schemeClr val="tx1"/>
                </a:solidFill>
              </a:rPr>
              <a:t>4. the plaques eventually block the inside passageway of the blood vessel(s) – this can cause an occlusion if the entire blood vessel is blocked.</a:t>
            </a:r>
          </a:p>
          <a:p>
            <a:pPr>
              <a:lnSpc>
                <a:spcPct val="150000"/>
              </a:lnSpc>
            </a:pPr>
            <a:r>
              <a:rPr lang="en-US" sz="2800" dirty="0">
                <a:solidFill>
                  <a:schemeClr val="tx1"/>
                </a:solidFill>
              </a:rPr>
              <a:t>5. the plaque “ruptures” and dislodges a piece called a thrombus, which then completely blocks the artery and the flow of blood.</a:t>
            </a:r>
          </a:p>
          <a:p>
            <a:pPr>
              <a:lnSpc>
                <a:spcPct val="150000"/>
              </a:lnSpc>
            </a:pPr>
            <a:r>
              <a:rPr lang="en-US" sz="2800" dirty="0">
                <a:solidFill>
                  <a:srgbClr val="FF0000"/>
                </a:solidFill>
              </a:rPr>
              <a:t>Therefore, if the clot is blocking the blood flow through an artery and the artery is in the heart, then the heart is not getting ____________. Discussion question: What happens next?</a:t>
            </a:r>
          </a:p>
        </p:txBody>
      </p:sp>
    </p:spTree>
    <p:extLst>
      <p:ext uri="{BB962C8B-B14F-4D97-AF65-F5344CB8AC3E}">
        <p14:creationId xmlns:p14="http://schemas.microsoft.com/office/powerpoint/2010/main" val="813672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1F2B4773-3207-44CC-B7AC-892B704982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6" name="Straight Connector 25">
              <a:extLst>
                <a:ext uri="{FF2B5EF4-FFF2-40B4-BE49-F238E27FC236}">
                  <a16:creationId xmlns:a16="http://schemas.microsoft.com/office/drawing/2014/main" id="{2B8267CA-A7A5-4E11-9D92-4EAC3DD3E80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E83D61B5-C6B4-4A4B-85AD-FEE7A54912C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8" name="Rectangle 23">
              <a:extLst>
                <a:ext uri="{FF2B5EF4-FFF2-40B4-BE49-F238E27FC236}">
                  <a16:creationId xmlns:a16="http://schemas.microsoft.com/office/drawing/2014/main" id="{A0B67FE4-688F-4497-8BFD-157613A697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5">
              <a:extLst>
                <a:ext uri="{FF2B5EF4-FFF2-40B4-BE49-F238E27FC236}">
                  <a16:creationId xmlns:a16="http://schemas.microsoft.com/office/drawing/2014/main" id="{3BF5BE1A-9BAC-4581-A82B-FD8FE3159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Isosceles Triangle 29">
              <a:extLst>
                <a:ext uri="{FF2B5EF4-FFF2-40B4-BE49-F238E27FC236}">
                  <a16:creationId xmlns:a16="http://schemas.microsoft.com/office/drawing/2014/main" id="{971E5644-6772-414A-8199-E30BFB02A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7">
              <a:extLst>
                <a:ext uri="{FF2B5EF4-FFF2-40B4-BE49-F238E27FC236}">
                  <a16:creationId xmlns:a16="http://schemas.microsoft.com/office/drawing/2014/main" id="{E8246D50-BB0C-408E-93FD-7B8D63A7F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8">
              <a:extLst>
                <a:ext uri="{FF2B5EF4-FFF2-40B4-BE49-F238E27FC236}">
                  <a16:creationId xmlns:a16="http://schemas.microsoft.com/office/drawing/2014/main" id="{AFBC5D22-68C1-44FB-8181-CB84ECAA8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29">
              <a:extLst>
                <a:ext uri="{FF2B5EF4-FFF2-40B4-BE49-F238E27FC236}">
                  <a16:creationId xmlns:a16="http://schemas.microsoft.com/office/drawing/2014/main" id="{FB6D0FCE-FBDB-4655-A1A7-640B1E86B5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Isosceles Triangle 33">
              <a:extLst>
                <a:ext uri="{FF2B5EF4-FFF2-40B4-BE49-F238E27FC236}">
                  <a16:creationId xmlns:a16="http://schemas.microsoft.com/office/drawing/2014/main" id="{BC8157DF-FD90-4AD6-B803-3AC0ACD8E6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Isosceles Triangle 34">
              <a:extLst>
                <a:ext uri="{FF2B5EF4-FFF2-40B4-BE49-F238E27FC236}">
                  <a16:creationId xmlns:a16="http://schemas.microsoft.com/office/drawing/2014/main" id="{3548B067-9D63-4D21-92EF-CBC9E6338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BC15D2B4-0A45-4C12-AF1A-0E37CFC4239B}"/>
              </a:ext>
            </a:extLst>
          </p:cNvPr>
          <p:cNvSpPr>
            <a:spLocks noGrp="1"/>
          </p:cNvSpPr>
          <p:nvPr>
            <p:ph type="title"/>
          </p:nvPr>
        </p:nvSpPr>
        <p:spPr>
          <a:xfrm>
            <a:off x="0" y="0"/>
            <a:ext cx="12192000" cy="1320800"/>
          </a:xfrm>
        </p:spPr>
        <p:txBody>
          <a:bodyPr vert="horz" lIns="91440" tIns="45720" rIns="91440" bIns="45720" rtlCol="0" anchor="t">
            <a:normAutofit/>
          </a:bodyPr>
          <a:lstStyle/>
          <a:p>
            <a:r>
              <a:rPr lang="en-US" dirty="0"/>
              <a:t>Plaque build-up or atherosclerosis </a:t>
            </a:r>
            <a:r>
              <a:rPr lang="en-US" sz="1800" dirty="0"/>
              <a:t>image from: https://www.hopkinsmedicine.org/health/conditions-and-diseases/atherosclerosis </a:t>
            </a:r>
          </a:p>
        </p:txBody>
      </p:sp>
      <p:pic>
        <p:nvPicPr>
          <p:cNvPr id="6" name="Content Placeholder 5">
            <a:extLst>
              <a:ext uri="{FF2B5EF4-FFF2-40B4-BE49-F238E27FC236}">
                <a16:creationId xmlns:a16="http://schemas.microsoft.com/office/drawing/2014/main" id="{04F8A43C-B90A-4435-B572-00E5285F4A61}"/>
              </a:ext>
            </a:extLst>
          </p:cNvPr>
          <p:cNvPicPr>
            <a:picLocks noGrp="1" noChangeAspect="1"/>
          </p:cNvPicPr>
          <p:nvPr>
            <p:ph sz="half" idx="2"/>
          </p:nvPr>
        </p:nvPicPr>
        <p:blipFill>
          <a:blip r:embed="rId2"/>
          <a:stretch>
            <a:fillRect/>
          </a:stretch>
        </p:blipFill>
        <p:spPr>
          <a:xfrm>
            <a:off x="164557" y="1026524"/>
            <a:ext cx="9898591" cy="5839943"/>
          </a:xfrm>
        </p:spPr>
      </p:pic>
    </p:spTree>
    <p:extLst>
      <p:ext uri="{BB962C8B-B14F-4D97-AF65-F5344CB8AC3E}">
        <p14:creationId xmlns:p14="http://schemas.microsoft.com/office/powerpoint/2010/main" val="36404980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2" name="Group 41">
            <a:extLst>
              <a:ext uri="{FF2B5EF4-FFF2-40B4-BE49-F238E27FC236}">
                <a16:creationId xmlns:a16="http://schemas.microsoft.com/office/drawing/2014/main" id="{0884F175-9D23-496E-80AC-F3D2FD54109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43" name="Straight Connector 42">
              <a:extLst>
                <a:ext uri="{FF2B5EF4-FFF2-40B4-BE49-F238E27FC236}">
                  <a16:creationId xmlns:a16="http://schemas.microsoft.com/office/drawing/2014/main" id="{22D4B7B8-5AFE-4B32-A805-72EC571E6F0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757D13B2-7A74-4788-8689-5EDB2DA868F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5" name="Rectangle 23">
              <a:extLst>
                <a:ext uri="{FF2B5EF4-FFF2-40B4-BE49-F238E27FC236}">
                  <a16:creationId xmlns:a16="http://schemas.microsoft.com/office/drawing/2014/main" id="{66964837-B2CC-483D-BEDA-4BB1901BCC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6" name="Rectangle 25">
              <a:extLst>
                <a:ext uri="{FF2B5EF4-FFF2-40B4-BE49-F238E27FC236}">
                  <a16:creationId xmlns:a16="http://schemas.microsoft.com/office/drawing/2014/main" id="{77D4E216-8B6C-4A3B-AF75-3016320F62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7" name="Isosceles Triangle 46">
              <a:extLst>
                <a:ext uri="{FF2B5EF4-FFF2-40B4-BE49-F238E27FC236}">
                  <a16:creationId xmlns:a16="http://schemas.microsoft.com/office/drawing/2014/main" id="{CDD4EA12-82D2-47D7-8742-8F4746AA6F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8" name="Rectangle 27">
              <a:extLst>
                <a:ext uri="{FF2B5EF4-FFF2-40B4-BE49-F238E27FC236}">
                  <a16:creationId xmlns:a16="http://schemas.microsoft.com/office/drawing/2014/main" id="{115B7F7E-4C23-429B-A947-A5B436DB2D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9" name="Rectangle 28">
              <a:extLst>
                <a:ext uri="{FF2B5EF4-FFF2-40B4-BE49-F238E27FC236}">
                  <a16:creationId xmlns:a16="http://schemas.microsoft.com/office/drawing/2014/main" id="{A6B03A29-0A21-40D4-87E4-3C41D6F54C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0" name="Rectangle 29">
              <a:extLst>
                <a:ext uri="{FF2B5EF4-FFF2-40B4-BE49-F238E27FC236}">
                  <a16:creationId xmlns:a16="http://schemas.microsoft.com/office/drawing/2014/main" id="{6C871F60-4E5A-449A-B6D8-1F58C12EE3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51" name="Isosceles Triangle 50">
              <a:extLst>
                <a:ext uri="{FF2B5EF4-FFF2-40B4-BE49-F238E27FC236}">
                  <a16:creationId xmlns:a16="http://schemas.microsoft.com/office/drawing/2014/main" id="{3182795B-2BFA-4D7B-BE85-701A73E253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2" name="Isosceles Triangle 51">
              <a:extLst>
                <a:ext uri="{FF2B5EF4-FFF2-40B4-BE49-F238E27FC236}">
                  <a16:creationId xmlns:a16="http://schemas.microsoft.com/office/drawing/2014/main" id="{810B9E5C-2AE2-4B4E-916F-F954F2AA8A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BC15D2B4-0A45-4C12-AF1A-0E37CFC4239B}"/>
              </a:ext>
            </a:extLst>
          </p:cNvPr>
          <p:cNvSpPr>
            <a:spLocks noGrp="1"/>
          </p:cNvSpPr>
          <p:nvPr>
            <p:ph type="title"/>
          </p:nvPr>
        </p:nvSpPr>
        <p:spPr>
          <a:xfrm>
            <a:off x="677334" y="609600"/>
            <a:ext cx="8596668" cy="1320800"/>
          </a:xfrm>
        </p:spPr>
        <p:txBody>
          <a:bodyPr vert="horz" lIns="91440" tIns="45720" rIns="91440" bIns="45720" rtlCol="0" anchor="t">
            <a:normAutofit/>
          </a:bodyPr>
          <a:lstStyle/>
          <a:p>
            <a:r>
              <a:rPr lang="en-US" dirty="0"/>
              <a:t>CAD vs. AMI </a:t>
            </a:r>
            <a:r>
              <a:rPr lang="en-US" sz="1800" dirty="0"/>
              <a:t>image from: https://www.heartfoundation.org.nz/your-heart/heart-conditions/about-heart-attacks</a:t>
            </a:r>
          </a:p>
        </p:txBody>
      </p:sp>
      <p:pic>
        <p:nvPicPr>
          <p:cNvPr id="9" name="Picture 8">
            <a:extLst>
              <a:ext uri="{FF2B5EF4-FFF2-40B4-BE49-F238E27FC236}">
                <a16:creationId xmlns:a16="http://schemas.microsoft.com/office/drawing/2014/main" id="{C55C4867-A1A2-4B60-AF61-6CB3F0EB3687}"/>
              </a:ext>
            </a:extLst>
          </p:cNvPr>
          <p:cNvPicPr>
            <a:picLocks noChangeAspect="1"/>
          </p:cNvPicPr>
          <p:nvPr/>
        </p:nvPicPr>
        <p:blipFill>
          <a:blip r:embed="rId2"/>
          <a:stretch>
            <a:fillRect/>
          </a:stretch>
        </p:blipFill>
        <p:spPr>
          <a:xfrm>
            <a:off x="778466" y="4563602"/>
            <a:ext cx="8690505" cy="1412207"/>
          </a:xfrm>
          <a:prstGeom prst="rect">
            <a:avLst/>
          </a:prstGeom>
        </p:spPr>
      </p:pic>
      <p:pic>
        <p:nvPicPr>
          <p:cNvPr id="7" name="Content Placeholder 6">
            <a:extLst>
              <a:ext uri="{FF2B5EF4-FFF2-40B4-BE49-F238E27FC236}">
                <a16:creationId xmlns:a16="http://schemas.microsoft.com/office/drawing/2014/main" id="{BEF33CEB-2D53-4ADA-B90C-B0D2D7DA06FE}"/>
              </a:ext>
            </a:extLst>
          </p:cNvPr>
          <p:cNvPicPr>
            <a:picLocks noChangeAspect="1"/>
          </p:cNvPicPr>
          <p:nvPr/>
        </p:nvPicPr>
        <p:blipFill>
          <a:blip r:embed="rId3"/>
          <a:stretch>
            <a:fillRect/>
          </a:stretch>
        </p:blipFill>
        <p:spPr>
          <a:xfrm>
            <a:off x="778466" y="2451930"/>
            <a:ext cx="8653992" cy="1341366"/>
          </a:xfrm>
          <a:prstGeom prst="rect">
            <a:avLst/>
          </a:prstGeom>
        </p:spPr>
      </p:pic>
    </p:spTree>
    <p:extLst>
      <p:ext uri="{BB962C8B-B14F-4D97-AF65-F5344CB8AC3E}">
        <p14:creationId xmlns:p14="http://schemas.microsoft.com/office/powerpoint/2010/main" val="21034181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1" y="43433"/>
            <a:ext cx="10628243" cy="1320800"/>
          </a:xfrm>
        </p:spPr>
        <p:txBody>
          <a:bodyPr>
            <a:normAutofit/>
          </a:bodyPr>
          <a:lstStyle/>
          <a:p>
            <a:r>
              <a:rPr lang="en-US" dirty="0"/>
              <a:t>S/SX of an AMI</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1" y="703833"/>
            <a:ext cx="8375374" cy="6178464"/>
          </a:xfrm>
        </p:spPr>
        <p:txBody>
          <a:bodyPr>
            <a:noAutofit/>
          </a:bodyPr>
          <a:lstStyle/>
          <a:p>
            <a:r>
              <a:rPr lang="en-US" sz="3000" dirty="0">
                <a:solidFill>
                  <a:schemeClr val="tx1"/>
                </a:solidFill>
              </a:rPr>
              <a:t>chest pain – </a:t>
            </a:r>
            <a:r>
              <a:rPr lang="en-US" sz="3000" b="1" u="sng" dirty="0">
                <a:solidFill>
                  <a:schemeClr val="tx1"/>
                </a:solidFill>
              </a:rPr>
              <a:t>angina</a:t>
            </a:r>
            <a:r>
              <a:rPr lang="en-US" sz="3000" dirty="0">
                <a:solidFill>
                  <a:schemeClr val="tx1"/>
                </a:solidFill>
              </a:rPr>
              <a:t> (70-80%)</a:t>
            </a:r>
          </a:p>
          <a:p>
            <a:r>
              <a:rPr lang="en-US" sz="3000" dirty="0">
                <a:solidFill>
                  <a:schemeClr val="tx1"/>
                </a:solidFill>
              </a:rPr>
              <a:t>dizziness, lightheadedness, headache</a:t>
            </a:r>
          </a:p>
          <a:p>
            <a:r>
              <a:rPr lang="en-US" sz="3000" dirty="0">
                <a:solidFill>
                  <a:srgbClr val="FF0000"/>
                </a:solidFill>
              </a:rPr>
              <a:t>Fatigue. What is fatigue?</a:t>
            </a:r>
          </a:p>
          <a:p>
            <a:r>
              <a:rPr lang="en-US" sz="3000" dirty="0">
                <a:solidFill>
                  <a:schemeClr val="tx1"/>
                </a:solidFill>
              </a:rPr>
              <a:t>epigastric pain – heart burn, vomiting, nausea, </a:t>
            </a:r>
          </a:p>
          <a:p>
            <a:r>
              <a:rPr lang="en-US" sz="3000" dirty="0">
                <a:solidFill>
                  <a:schemeClr val="tx1"/>
                </a:solidFill>
              </a:rPr>
              <a:t>epi = near or surrounding and gastric =stomach </a:t>
            </a:r>
          </a:p>
          <a:p>
            <a:r>
              <a:rPr lang="en-US" sz="3000" dirty="0">
                <a:solidFill>
                  <a:schemeClr val="tx1"/>
                </a:solidFill>
              </a:rPr>
              <a:t>left-sided arm pain/numbness or tingling*** (sx mainly effects women)</a:t>
            </a:r>
          </a:p>
          <a:p>
            <a:r>
              <a:rPr lang="en-US" sz="3000" dirty="0">
                <a:solidFill>
                  <a:schemeClr val="tx1"/>
                </a:solidFill>
              </a:rPr>
              <a:t>left sided neck/back muscle tightness or pain </a:t>
            </a:r>
          </a:p>
        </p:txBody>
      </p:sp>
    </p:spTree>
    <p:extLst>
      <p:ext uri="{BB962C8B-B14F-4D97-AF65-F5344CB8AC3E}">
        <p14:creationId xmlns:p14="http://schemas.microsoft.com/office/powerpoint/2010/main" val="29622324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1" y="43433"/>
            <a:ext cx="11025809" cy="1320800"/>
          </a:xfrm>
        </p:spPr>
        <p:txBody>
          <a:bodyPr>
            <a:normAutofit/>
          </a:bodyPr>
          <a:lstStyle/>
          <a:p>
            <a:r>
              <a:rPr lang="en-US" dirty="0"/>
              <a:t>AMI risk factors, </a:t>
            </a:r>
            <a:r>
              <a:rPr lang="en-US" sz="2000" dirty="0">
                <a:solidFill>
                  <a:schemeClr val="tx1"/>
                </a:solidFill>
                <a:latin typeface="+mn-lt"/>
              </a:rPr>
              <a:t>text cut and paste from: </a:t>
            </a:r>
            <a:r>
              <a:rPr lang="en-US" sz="2000" b="0" i="0" u="sng" strike="noStrike" dirty="0">
                <a:solidFill>
                  <a:schemeClr val="tx1"/>
                </a:solidFill>
                <a:effectLst/>
                <a:latin typeface="+mn-lt"/>
                <a:hlinkClick r:id="rId2">
                  <a:extLst>
                    <a:ext uri="{A12FA001-AC4F-418D-AE19-62706E023703}">
                      <ahyp:hlinkClr xmlns:ahyp="http://schemas.microsoft.com/office/drawing/2018/hyperlinkcolor" val="tx"/>
                    </a:ext>
                  </a:extLst>
                </a:hlinkClick>
              </a:rPr>
              <a:t>https://www.mayoclinic.org/diseases-conditions/heart-attack/symptoms-causes/syc-20373106</a:t>
            </a:r>
            <a:r>
              <a:rPr lang="en-US" sz="1800" b="0" i="0" u="none" strike="noStrike" dirty="0">
                <a:solidFill>
                  <a:srgbClr val="000000"/>
                </a:solidFill>
                <a:effectLst/>
                <a:latin typeface="Arial Narrow" panose="020B0606020202030204" pitchFamily="34" charset="0"/>
              </a:rPr>
              <a:t>) </a:t>
            </a:r>
            <a:endParaRPr lang="en-US" dirty="0"/>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1113182"/>
            <a:ext cx="11264347" cy="5605669"/>
          </a:xfrm>
        </p:spPr>
        <p:txBody>
          <a:bodyPr>
            <a:noAutofit/>
          </a:bodyPr>
          <a:lstStyle/>
          <a:p>
            <a:pPr>
              <a:lnSpc>
                <a:spcPct val="150000"/>
              </a:lnSpc>
            </a:pPr>
            <a:r>
              <a:rPr lang="en-US" sz="3200" dirty="0">
                <a:solidFill>
                  <a:schemeClr val="tx1"/>
                </a:solidFill>
              </a:rPr>
              <a:t>1. Age. Men age 45 or older and women age 55 or older are more likely to have a heart attack than are younger men and women.</a:t>
            </a:r>
          </a:p>
          <a:p>
            <a:pPr>
              <a:lnSpc>
                <a:spcPct val="150000"/>
              </a:lnSpc>
            </a:pPr>
            <a:r>
              <a:rPr lang="en-US" sz="3200" dirty="0">
                <a:solidFill>
                  <a:schemeClr val="tx1"/>
                </a:solidFill>
              </a:rPr>
              <a:t>2. Tobacco. This includes smoking, vaping, and long-term exposure to secondhand smoke.</a:t>
            </a:r>
            <a:endParaRPr lang="en-US" sz="3200" dirty="0">
              <a:solidFill>
                <a:srgbClr val="FF0000"/>
              </a:solidFill>
            </a:endParaRPr>
          </a:p>
        </p:txBody>
      </p:sp>
    </p:spTree>
    <p:extLst>
      <p:ext uri="{BB962C8B-B14F-4D97-AF65-F5344CB8AC3E}">
        <p14:creationId xmlns:p14="http://schemas.microsoft.com/office/powerpoint/2010/main" val="3631391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1" y="43433"/>
            <a:ext cx="11025809" cy="1320800"/>
          </a:xfrm>
        </p:spPr>
        <p:txBody>
          <a:bodyPr>
            <a:normAutofit/>
          </a:bodyPr>
          <a:lstStyle/>
          <a:p>
            <a:r>
              <a:rPr lang="en-US" dirty="0"/>
              <a:t>AMI risk factors, </a:t>
            </a:r>
            <a:r>
              <a:rPr lang="en-US" sz="2000" dirty="0">
                <a:solidFill>
                  <a:schemeClr val="tx1"/>
                </a:solidFill>
                <a:latin typeface="+mn-lt"/>
              </a:rPr>
              <a:t>text cut and paste from: </a:t>
            </a:r>
            <a:r>
              <a:rPr lang="en-US" sz="2000" b="0" i="0" u="sng" strike="noStrike" dirty="0">
                <a:solidFill>
                  <a:schemeClr val="tx1"/>
                </a:solidFill>
                <a:effectLst/>
                <a:latin typeface="+mn-lt"/>
                <a:hlinkClick r:id="rId2">
                  <a:extLst>
                    <a:ext uri="{A12FA001-AC4F-418D-AE19-62706E023703}">
                      <ahyp:hlinkClr xmlns:ahyp="http://schemas.microsoft.com/office/drawing/2018/hyperlinkcolor" val="tx"/>
                    </a:ext>
                  </a:extLst>
                </a:hlinkClick>
              </a:rPr>
              <a:t>https://www.mayoclinic.org/diseases-conditions/heart-attack/symptoms-causes/syc-20373106</a:t>
            </a:r>
            <a:r>
              <a:rPr lang="en-US" sz="1800" b="0" i="0" u="none" strike="noStrike" dirty="0">
                <a:solidFill>
                  <a:srgbClr val="000000"/>
                </a:solidFill>
                <a:effectLst/>
                <a:latin typeface="Arial Narrow" panose="020B0606020202030204" pitchFamily="34" charset="0"/>
              </a:rPr>
              <a:t>) </a:t>
            </a:r>
            <a:endParaRPr lang="en-US" dirty="0"/>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1113182"/>
            <a:ext cx="11264347" cy="5605669"/>
          </a:xfrm>
        </p:spPr>
        <p:txBody>
          <a:bodyPr>
            <a:noAutofit/>
          </a:bodyPr>
          <a:lstStyle/>
          <a:p>
            <a:pPr>
              <a:lnSpc>
                <a:spcPct val="150000"/>
              </a:lnSpc>
            </a:pPr>
            <a:r>
              <a:rPr lang="en-US" sz="3200" dirty="0">
                <a:solidFill>
                  <a:schemeClr val="tx1"/>
                </a:solidFill>
              </a:rPr>
              <a:t>3. High blood pressure. Over time, high blood pressure can damage arteries that lead to your heart. High blood pressure that occurs with other conditions, such as obesity, high cholesterol or diabetes, increases your risk even more. </a:t>
            </a:r>
          </a:p>
          <a:p>
            <a:pPr>
              <a:lnSpc>
                <a:spcPct val="150000"/>
              </a:lnSpc>
            </a:pPr>
            <a:r>
              <a:rPr lang="en-US" sz="3200" dirty="0">
                <a:solidFill>
                  <a:srgbClr val="FF0000"/>
                </a:solidFill>
              </a:rPr>
              <a:t>Discussion question: What is the medical abbreviation for hypertension?</a:t>
            </a:r>
          </a:p>
        </p:txBody>
      </p:sp>
    </p:spTree>
    <p:extLst>
      <p:ext uri="{BB962C8B-B14F-4D97-AF65-F5344CB8AC3E}">
        <p14:creationId xmlns:p14="http://schemas.microsoft.com/office/powerpoint/2010/main" val="76037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1" y="43433"/>
            <a:ext cx="11025809" cy="1320800"/>
          </a:xfrm>
        </p:spPr>
        <p:txBody>
          <a:bodyPr>
            <a:normAutofit/>
          </a:bodyPr>
          <a:lstStyle/>
          <a:p>
            <a:r>
              <a:rPr lang="en-US" dirty="0"/>
              <a:t>AMI risk factors </a:t>
            </a:r>
            <a:r>
              <a:rPr lang="en-US" sz="2000" dirty="0">
                <a:solidFill>
                  <a:schemeClr val="tx1"/>
                </a:solidFill>
                <a:latin typeface="+mn-lt"/>
              </a:rPr>
              <a:t>text cut and paste from: </a:t>
            </a:r>
            <a:r>
              <a:rPr lang="en-US" sz="2000" b="0" i="0" u="sng" strike="noStrike" dirty="0">
                <a:solidFill>
                  <a:schemeClr val="tx1"/>
                </a:solidFill>
                <a:effectLst/>
                <a:latin typeface="+mn-lt"/>
                <a:hlinkClick r:id="rId2">
                  <a:extLst>
                    <a:ext uri="{A12FA001-AC4F-418D-AE19-62706E023703}">
                      <ahyp:hlinkClr xmlns:ahyp="http://schemas.microsoft.com/office/drawing/2018/hyperlinkcolor" val="tx"/>
                    </a:ext>
                  </a:extLst>
                </a:hlinkClick>
              </a:rPr>
              <a:t>https://www.mayoclinic.org/diseases-conditions/heart-attack/symptoms-causes/syc-20373106</a:t>
            </a:r>
            <a:r>
              <a:rPr lang="en-US" sz="1800" b="0" i="0" u="none" strike="noStrike" dirty="0">
                <a:solidFill>
                  <a:srgbClr val="000000"/>
                </a:solidFill>
                <a:effectLst/>
                <a:latin typeface="Arial Narrow" panose="020B0606020202030204" pitchFamily="34" charset="0"/>
              </a:rPr>
              <a:t>) </a:t>
            </a:r>
            <a:endParaRPr lang="en-US" dirty="0"/>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1113182"/>
            <a:ext cx="11264347" cy="5605669"/>
          </a:xfrm>
        </p:spPr>
        <p:txBody>
          <a:bodyPr>
            <a:noAutofit/>
          </a:bodyPr>
          <a:lstStyle/>
          <a:p>
            <a:pPr>
              <a:lnSpc>
                <a:spcPct val="150000"/>
              </a:lnSpc>
            </a:pPr>
            <a:r>
              <a:rPr lang="en-US" sz="3200" dirty="0">
                <a:solidFill>
                  <a:schemeClr val="tx1"/>
                </a:solidFill>
              </a:rPr>
              <a:t>4. High blood cholesterol or triglyceride levels. A high level of low-density lipoprotein (LDL) cholesterol ("bad" cholesterol) is most likely to narrow arteries. A high level of triglycerides, a type of blood fat related to your diet, also increases your risk of a heart attack. However, a high level of high-density lipoprotein (HDL) cholesterol ("good" cholesterol) may lower your risk.</a:t>
            </a:r>
          </a:p>
        </p:txBody>
      </p:sp>
    </p:spTree>
    <p:extLst>
      <p:ext uri="{BB962C8B-B14F-4D97-AF65-F5344CB8AC3E}">
        <p14:creationId xmlns:p14="http://schemas.microsoft.com/office/powerpoint/2010/main" val="1725382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52229-0D7F-417E-B66B-4C07C2B8217B}"/>
              </a:ext>
            </a:extLst>
          </p:cNvPr>
          <p:cNvSpPr>
            <a:spLocks noGrp="1"/>
          </p:cNvSpPr>
          <p:nvPr>
            <p:ph type="title"/>
          </p:nvPr>
        </p:nvSpPr>
        <p:spPr>
          <a:xfrm>
            <a:off x="0" y="-1"/>
            <a:ext cx="12192000" cy="1550505"/>
          </a:xfrm>
        </p:spPr>
        <p:txBody>
          <a:bodyPr>
            <a:normAutofit/>
          </a:bodyPr>
          <a:lstStyle/>
          <a:p>
            <a:r>
              <a:rPr lang="en-US" sz="2700" dirty="0"/>
              <a:t>LEARNING Objectives</a:t>
            </a:r>
            <a:br>
              <a:rPr lang="en-US" sz="2700" dirty="0"/>
            </a:br>
            <a:r>
              <a:rPr lang="en-US" sz="2700" dirty="0">
                <a:latin typeface="Arial" panose="020B0604020202020204" pitchFamily="34" charset="0"/>
                <a:cs typeface="Arial" panose="020B0604020202020204" pitchFamily="34" charset="0"/>
              </a:rPr>
              <a:t>TEKS: </a:t>
            </a:r>
            <a:r>
              <a:rPr lang="en-US" sz="2700" b="1" dirty="0">
                <a:latin typeface="Arial" panose="020B0604020202020204" pitchFamily="34" charset="0"/>
                <a:cs typeface="Arial" panose="020B0604020202020204" pitchFamily="34" charset="0"/>
              </a:rPr>
              <a:t>§130.231.(c)(1)(A, &amp; B) and §130.231.(c)(2)(A, B, C, F, &amp; G) &amp; (3)(B)</a:t>
            </a:r>
            <a:endParaRPr lang="en-US" sz="27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DEB6269-DD9A-428A-BB19-8F29D0752E5C}"/>
              </a:ext>
            </a:extLst>
          </p:cNvPr>
          <p:cNvSpPr>
            <a:spLocks noGrp="1"/>
          </p:cNvSpPr>
          <p:nvPr>
            <p:ph idx="1"/>
          </p:nvPr>
        </p:nvSpPr>
        <p:spPr>
          <a:xfrm>
            <a:off x="132521" y="768626"/>
            <a:ext cx="9647583" cy="6089373"/>
          </a:xfrm>
        </p:spPr>
        <p:txBody>
          <a:bodyPr>
            <a:normAutofit/>
          </a:bodyPr>
          <a:lstStyle/>
          <a:p>
            <a:endParaRPr lang="en-US" dirty="0"/>
          </a:p>
          <a:p>
            <a:r>
              <a:rPr lang="en-US" sz="3300" dirty="0"/>
              <a:t>Students will apply prior knowledge and skills from Biology to develop new knowledge and skills of the Cardiovascular System. </a:t>
            </a:r>
          </a:p>
          <a:p>
            <a:r>
              <a:rPr lang="en-US" sz="3300" dirty="0"/>
              <a:t>Students will develop medical terminology of the Cardiovascular System related to an AMI.</a:t>
            </a:r>
          </a:p>
          <a:p>
            <a:r>
              <a:rPr lang="en-US" sz="3300" dirty="0"/>
              <a:t>Students will explain the physiology of an AMI.</a:t>
            </a:r>
          </a:p>
          <a:p>
            <a:r>
              <a:rPr lang="en-US" sz="3300" dirty="0"/>
              <a:t>Students will identify the s/sx and risk factors of an AMI.</a:t>
            </a:r>
          </a:p>
          <a:p>
            <a:r>
              <a:rPr lang="en-US" sz="3300" dirty="0"/>
              <a:t>Students will evaluate the DX, TX, and PX including secondary prevention of an AMI.</a:t>
            </a:r>
          </a:p>
          <a:p>
            <a:endParaRPr lang="en-US" dirty="0"/>
          </a:p>
        </p:txBody>
      </p:sp>
    </p:spTree>
    <p:extLst>
      <p:ext uri="{BB962C8B-B14F-4D97-AF65-F5344CB8AC3E}">
        <p14:creationId xmlns:p14="http://schemas.microsoft.com/office/powerpoint/2010/main" val="18992217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1" y="43433"/>
            <a:ext cx="11025809" cy="1320800"/>
          </a:xfrm>
        </p:spPr>
        <p:txBody>
          <a:bodyPr>
            <a:normAutofit/>
          </a:bodyPr>
          <a:lstStyle/>
          <a:p>
            <a:r>
              <a:rPr lang="en-US" dirty="0"/>
              <a:t>AMI risk factors, </a:t>
            </a:r>
            <a:r>
              <a:rPr lang="en-US" sz="2000" dirty="0">
                <a:solidFill>
                  <a:schemeClr val="tx1"/>
                </a:solidFill>
                <a:latin typeface="+mn-lt"/>
              </a:rPr>
              <a:t>text cut and paste from: </a:t>
            </a:r>
            <a:r>
              <a:rPr lang="en-US" sz="2000" b="0" i="0" u="sng" strike="noStrike" dirty="0">
                <a:solidFill>
                  <a:schemeClr val="tx1"/>
                </a:solidFill>
                <a:effectLst/>
                <a:latin typeface="+mn-lt"/>
                <a:hlinkClick r:id="rId2">
                  <a:extLst>
                    <a:ext uri="{A12FA001-AC4F-418D-AE19-62706E023703}">
                      <ahyp:hlinkClr xmlns:ahyp="http://schemas.microsoft.com/office/drawing/2018/hyperlinkcolor" val="tx"/>
                    </a:ext>
                  </a:extLst>
                </a:hlinkClick>
              </a:rPr>
              <a:t>https://www.mayoclinic.org/diseases-conditions/heart-attack/symptoms-causes/syc-20373106</a:t>
            </a:r>
            <a:r>
              <a:rPr lang="en-US" sz="1800" b="0" i="0" u="none" strike="noStrike" dirty="0">
                <a:solidFill>
                  <a:srgbClr val="000000"/>
                </a:solidFill>
                <a:effectLst/>
                <a:latin typeface="Arial Narrow" panose="020B0606020202030204" pitchFamily="34" charset="0"/>
              </a:rPr>
              <a:t>) </a:t>
            </a:r>
            <a:endParaRPr lang="en-US" dirty="0"/>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1" y="1113182"/>
            <a:ext cx="9581322" cy="5605669"/>
          </a:xfrm>
        </p:spPr>
        <p:txBody>
          <a:bodyPr>
            <a:noAutofit/>
          </a:bodyPr>
          <a:lstStyle/>
          <a:p>
            <a:pPr>
              <a:lnSpc>
                <a:spcPct val="150000"/>
              </a:lnSpc>
            </a:pPr>
            <a:r>
              <a:rPr lang="en-US" sz="3300" b="1" i="0" u="none" strike="noStrike" dirty="0">
                <a:solidFill>
                  <a:srgbClr val="FF0000"/>
                </a:solidFill>
                <a:effectLst/>
              </a:rPr>
              <a:t>5. Obesity.</a:t>
            </a:r>
            <a:r>
              <a:rPr lang="en-US" sz="3300" b="0" i="0" u="none" strike="noStrike" dirty="0">
                <a:solidFill>
                  <a:srgbClr val="FF0000"/>
                </a:solidFill>
                <a:effectLst/>
              </a:rPr>
              <a:t> </a:t>
            </a:r>
            <a:r>
              <a:rPr lang="en-US" sz="3300" b="0" i="0" u="none" strike="noStrike" dirty="0">
                <a:solidFill>
                  <a:schemeClr val="tx1"/>
                </a:solidFill>
                <a:effectLst/>
              </a:rPr>
              <a:t>Obesity is linked with high blood cholesterol levels, high triglyceride levels, high blood pressure and diabetes. </a:t>
            </a:r>
          </a:p>
          <a:p>
            <a:pPr>
              <a:lnSpc>
                <a:spcPct val="150000"/>
              </a:lnSpc>
            </a:pPr>
            <a:r>
              <a:rPr lang="en-US" sz="3300" b="0" i="0" u="none" strike="noStrike" dirty="0">
                <a:solidFill>
                  <a:schemeClr val="tx1"/>
                </a:solidFill>
                <a:effectLst/>
              </a:rPr>
              <a:t>Losing just 10% of body weight can lower this risk.</a:t>
            </a:r>
          </a:p>
          <a:p>
            <a:pPr>
              <a:lnSpc>
                <a:spcPct val="150000"/>
              </a:lnSpc>
            </a:pPr>
            <a:r>
              <a:rPr lang="en-US" sz="3300" dirty="0">
                <a:solidFill>
                  <a:srgbClr val="FF0000"/>
                </a:solidFill>
              </a:rPr>
              <a:t>What is/are the AHA recommendations to help lose weight? </a:t>
            </a:r>
          </a:p>
        </p:txBody>
      </p:sp>
    </p:spTree>
    <p:extLst>
      <p:ext uri="{BB962C8B-B14F-4D97-AF65-F5344CB8AC3E}">
        <p14:creationId xmlns:p14="http://schemas.microsoft.com/office/powerpoint/2010/main" val="17657591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1" y="43433"/>
            <a:ext cx="11025809" cy="1320800"/>
          </a:xfrm>
        </p:spPr>
        <p:txBody>
          <a:bodyPr>
            <a:normAutofit/>
          </a:bodyPr>
          <a:lstStyle/>
          <a:p>
            <a:r>
              <a:rPr lang="en-US" dirty="0"/>
              <a:t>AMI risk factors, </a:t>
            </a:r>
            <a:r>
              <a:rPr lang="en-US" sz="2000" dirty="0">
                <a:solidFill>
                  <a:schemeClr val="tx1"/>
                </a:solidFill>
                <a:latin typeface="+mn-lt"/>
              </a:rPr>
              <a:t>text cut and paste from: </a:t>
            </a:r>
            <a:r>
              <a:rPr lang="en-US" sz="2000" b="0" i="0" u="sng" strike="noStrike" dirty="0">
                <a:solidFill>
                  <a:schemeClr val="tx1"/>
                </a:solidFill>
                <a:effectLst/>
                <a:latin typeface="+mn-lt"/>
                <a:hlinkClick r:id="rId2">
                  <a:extLst>
                    <a:ext uri="{A12FA001-AC4F-418D-AE19-62706E023703}">
                      <ahyp:hlinkClr xmlns:ahyp="http://schemas.microsoft.com/office/drawing/2018/hyperlinkcolor" val="tx"/>
                    </a:ext>
                  </a:extLst>
                </a:hlinkClick>
              </a:rPr>
              <a:t>https://www.mayoclinic.org/diseases-conditions/heart-attack/symptoms-causes/syc-20373106</a:t>
            </a:r>
            <a:r>
              <a:rPr lang="en-US" sz="1800" b="0" i="0" u="none" strike="noStrike" dirty="0">
                <a:solidFill>
                  <a:srgbClr val="000000"/>
                </a:solidFill>
                <a:effectLst/>
                <a:latin typeface="Arial Narrow" panose="020B0606020202030204" pitchFamily="34" charset="0"/>
              </a:rPr>
              <a:t>) </a:t>
            </a:r>
            <a:endParaRPr lang="en-US" dirty="0"/>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1113182"/>
            <a:ext cx="11264347" cy="5605669"/>
          </a:xfrm>
        </p:spPr>
        <p:txBody>
          <a:bodyPr>
            <a:noAutofit/>
          </a:bodyPr>
          <a:lstStyle/>
          <a:p>
            <a:pPr>
              <a:lnSpc>
                <a:spcPct val="150000"/>
              </a:lnSpc>
            </a:pPr>
            <a:r>
              <a:rPr lang="en-US" sz="2900" dirty="0">
                <a:solidFill>
                  <a:schemeClr val="tx1"/>
                </a:solidFill>
              </a:rPr>
              <a:t>6. </a:t>
            </a:r>
            <a:r>
              <a:rPr lang="en-US" sz="2900" dirty="0">
                <a:solidFill>
                  <a:schemeClr val="accent2"/>
                </a:solidFill>
              </a:rPr>
              <a:t>Diabetes. </a:t>
            </a:r>
            <a:r>
              <a:rPr lang="en-US" sz="2900" dirty="0">
                <a:solidFill>
                  <a:schemeClr val="tx1"/>
                </a:solidFill>
              </a:rPr>
              <a:t>Not producing enough of a hormone secreted by your pancreas (insulin) or not responding to insulin properly causes your body's blood sugar levels to rise, increasing your risk of a heart attack.</a:t>
            </a:r>
          </a:p>
          <a:p>
            <a:pPr>
              <a:lnSpc>
                <a:spcPct val="150000"/>
              </a:lnSpc>
            </a:pPr>
            <a:r>
              <a:rPr lang="en-US" sz="2900" dirty="0">
                <a:solidFill>
                  <a:schemeClr val="tx1"/>
                </a:solidFill>
              </a:rPr>
              <a:t>7. </a:t>
            </a:r>
            <a:r>
              <a:rPr lang="en-US" sz="2900" dirty="0">
                <a:solidFill>
                  <a:schemeClr val="accent2"/>
                </a:solidFill>
              </a:rPr>
              <a:t>Metabolic syndrome or Syndrome X. </a:t>
            </a:r>
            <a:r>
              <a:rPr lang="en-US" sz="2900" dirty="0">
                <a:solidFill>
                  <a:schemeClr val="tx1"/>
                </a:solidFill>
              </a:rPr>
              <a:t>This syndrome occurs when you have obesity, high blood pressure and high blood sugar. Having metabolic syndrome makes you twice as likely to develop heart disease than if you don't have it. </a:t>
            </a:r>
          </a:p>
        </p:txBody>
      </p:sp>
    </p:spTree>
    <p:extLst>
      <p:ext uri="{BB962C8B-B14F-4D97-AF65-F5344CB8AC3E}">
        <p14:creationId xmlns:p14="http://schemas.microsoft.com/office/powerpoint/2010/main" val="29306512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1" y="43433"/>
            <a:ext cx="11025809" cy="1320800"/>
          </a:xfrm>
        </p:spPr>
        <p:txBody>
          <a:bodyPr>
            <a:normAutofit/>
          </a:bodyPr>
          <a:lstStyle/>
          <a:p>
            <a:r>
              <a:rPr lang="en-US" dirty="0"/>
              <a:t>AMI risk factors, </a:t>
            </a:r>
            <a:r>
              <a:rPr lang="en-US" sz="2000" dirty="0">
                <a:solidFill>
                  <a:schemeClr val="tx1"/>
                </a:solidFill>
                <a:latin typeface="+mn-lt"/>
              </a:rPr>
              <a:t>text cut and paste from: </a:t>
            </a:r>
            <a:r>
              <a:rPr lang="en-US" sz="2000" b="0" i="0" u="sng" strike="noStrike" dirty="0">
                <a:solidFill>
                  <a:schemeClr val="tx1"/>
                </a:solidFill>
                <a:effectLst/>
                <a:latin typeface="+mn-lt"/>
                <a:hlinkClick r:id="rId2">
                  <a:extLst>
                    <a:ext uri="{A12FA001-AC4F-418D-AE19-62706E023703}">
                      <ahyp:hlinkClr xmlns:ahyp="http://schemas.microsoft.com/office/drawing/2018/hyperlinkcolor" val="tx"/>
                    </a:ext>
                  </a:extLst>
                </a:hlinkClick>
              </a:rPr>
              <a:t>https://www.mayoclinic.org/diseases-conditions/heart-attack/symptoms-causes/syc-20373106</a:t>
            </a:r>
            <a:r>
              <a:rPr lang="en-US" sz="1800" b="0" i="0" u="none" strike="noStrike" dirty="0">
                <a:solidFill>
                  <a:srgbClr val="000000"/>
                </a:solidFill>
                <a:effectLst/>
                <a:latin typeface="Arial Narrow" panose="020B0606020202030204" pitchFamily="34" charset="0"/>
              </a:rPr>
              <a:t>) </a:t>
            </a:r>
            <a:endParaRPr lang="en-US" dirty="0"/>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1113182"/>
            <a:ext cx="11264347" cy="5605669"/>
          </a:xfrm>
        </p:spPr>
        <p:txBody>
          <a:bodyPr>
            <a:noAutofit/>
          </a:bodyPr>
          <a:lstStyle/>
          <a:p>
            <a:pPr>
              <a:lnSpc>
                <a:spcPct val="150000"/>
              </a:lnSpc>
            </a:pPr>
            <a:r>
              <a:rPr lang="en-US" sz="2900" dirty="0">
                <a:solidFill>
                  <a:srgbClr val="FF0000"/>
                </a:solidFill>
              </a:rPr>
              <a:t>8. Family history of heart attacks. </a:t>
            </a:r>
            <a:r>
              <a:rPr lang="en-US" sz="2900" dirty="0">
                <a:solidFill>
                  <a:schemeClr val="tx1"/>
                </a:solidFill>
              </a:rPr>
              <a:t>If your siblings, parents or grandparents have had early heart attacks (by age 55 for males and by age 65 for females), you might be at increased risk.</a:t>
            </a:r>
          </a:p>
          <a:p>
            <a:pPr>
              <a:lnSpc>
                <a:spcPct val="150000"/>
              </a:lnSpc>
            </a:pPr>
            <a:r>
              <a:rPr lang="en-US" sz="2900" dirty="0">
                <a:solidFill>
                  <a:srgbClr val="FF0000"/>
                </a:solidFill>
              </a:rPr>
              <a:t>9. Lack of physical activity.</a:t>
            </a:r>
            <a:r>
              <a:rPr lang="en-US" sz="2900" dirty="0">
                <a:solidFill>
                  <a:schemeClr val="tx1"/>
                </a:solidFill>
              </a:rPr>
              <a:t> Being inactive contributes to high blood cholesterol levels and obesity. People who exercise regularly have better heart health, including lower blood pressure.</a:t>
            </a:r>
            <a:endParaRPr lang="en-US" sz="3200" dirty="0">
              <a:solidFill>
                <a:schemeClr val="tx1"/>
              </a:solidFill>
            </a:endParaRPr>
          </a:p>
        </p:txBody>
      </p:sp>
    </p:spTree>
    <p:extLst>
      <p:ext uri="{BB962C8B-B14F-4D97-AF65-F5344CB8AC3E}">
        <p14:creationId xmlns:p14="http://schemas.microsoft.com/office/powerpoint/2010/main" val="10538419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1" y="43433"/>
            <a:ext cx="11025809" cy="1320800"/>
          </a:xfrm>
        </p:spPr>
        <p:txBody>
          <a:bodyPr>
            <a:normAutofit/>
          </a:bodyPr>
          <a:lstStyle/>
          <a:p>
            <a:r>
              <a:rPr lang="en-US" dirty="0"/>
              <a:t>AMI risk factors, </a:t>
            </a:r>
            <a:r>
              <a:rPr lang="en-US" sz="2000" dirty="0">
                <a:solidFill>
                  <a:schemeClr val="tx1"/>
                </a:solidFill>
                <a:latin typeface="+mn-lt"/>
              </a:rPr>
              <a:t>text cut and paste from: </a:t>
            </a:r>
            <a:r>
              <a:rPr lang="en-US" sz="2000" b="0" i="0" u="sng" strike="noStrike" dirty="0">
                <a:solidFill>
                  <a:schemeClr val="tx1"/>
                </a:solidFill>
                <a:effectLst/>
                <a:latin typeface="+mn-lt"/>
                <a:hlinkClick r:id="rId2">
                  <a:extLst>
                    <a:ext uri="{A12FA001-AC4F-418D-AE19-62706E023703}">
                      <ahyp:hlinkClr xmlns:ahyp="http://schemas.microsoft.com/office/drawing/2018/hyperlinkcolor" val="tx"/>
                    </a:ext>
                  </a:extLst>
                </a:hlinkClick>
              </a:rPr>
              <a:t>https://www.mayoclinic.org/diseases-conditions/heart-attack/symptoms-causes/syc-20373106</a:t>
            </a:r>
            <a:r>
              <a:rPr lang="en-US" sz="1800" b="0" i="0" u="none" strike="noStrike" dirty="0">
                <a:solidFill>
                  <a:srgbClr val="000000"/>
                </a:solidFill>
                <a:effectLst/>
                <a:latin typeface="Arial Narrow" panose="020B0606020202030204" pitchFamily="34" charset="0"/>
              </a:rPr>
              <a:t>) </a:t>
            </a:r>
            <a:endParaRPr lang="en-US" dirty="0"/>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1113182"/>
            <a:ext cx="11264347" cy="5605669"/>
          </a:xfrm>
        </p:spPr>
        <p:txBody>
          <a:bodyPr>
            <a:noAutofit/>
          </a:bodyPr>
          <a:lstStyle/>
          <a:p>
            <a:pPr>
              <a:lnSpc>
                <a:spcPct val="150000"/>
              </a:lnSpc>
            </a:pPr>
            <a:r>
              <a:rPr lang="en-US" sz="2500" dirty="0">
                <a:solidFill>
                  <a:schemeClr val="tx1"/>
                </a:solidFill>
              </a:rPr>
              <a:t>10. </a:t>
            </a:r>
            <a:r>
              <a:rPr lang="en-US" sz="2500" dirty="0">
                <a:solidFill>
                  <a:schemeClr val="accent2"/>
                </a:solidFill>
              </a:rPr>
              <a:t>Stress. </a:t>
            </a:r>
            <a:r>
              <a:rPr lang="en-US" sz="2500" dirty="0">
                <a:solidFill>
                  <a:schemeClr val="tx1"/>
                </a:solidFill>
              </a:rPr>
              <a:t>You might respond to stress in ways that can increase your risk of a heart attack.</a:t>
            </a:r>
          </a:p>
          <a:p>
            <a:pPr>
              <a:lnSpc>
                <a:spcPct val="150000"/>
              </a:lnSpc>
            </a:pPr>
            <a:r>
              <a:rPr lang="en-US" sz="2500" dirty="0">
                <a:solidFill>
                  <a:schemeClr val="tx1"/>
                </a:solidFill>
              </a:rPr>
              <a:t>11. </a:t>
            </a:r>
            <a:r>
              <a:rPr lang="en-US" sz="2500" dirty="0">
                <a:solidFill>
                  <a:schemeClr val="accent2"/>
                </a:solidFill>
              </a:rPr>
              <a:t>Illicit drug use. </a:t>
            </a:r>
            <a:r>
              <a:rPr lang="en-US" sz="2500" dirty="0">
                <a:solidFill>
                  <a:schemeClr val="tx1"/>
                </a:solidFill>
              </a:rPr>
              <a:t>Using stimulant drugs, such as cocaine or amphetamines, can trigger a spasm of your coronary arteries that can cause a heart attack. </a:t>
            </a:r>
            <a:r>
              <a:rPr lang="en-US" sz="2500" dirty="0">
                <a:solidFill>
                  <a:schemeClr val="accent2"/>
                </a:solidFill>
              </a:rPr>
              <a:t>Question: What are other non-illicit stimulant drugs?</a:t>
            </a:r>
          </a:p>
          <a:p>
            <a:pPr>
              <a:lnSpc>
                <a:spcPct val="150000"/>
              </a:lnSpc>
            </a:pPr>
            <a:r>
              <a:rPr lang="en-US" sz="2500" dirty="0">
                <a:solidFill>
                  <a:schemeClr val="tx1"/>
                </a:solidFill>
              </a:rPr>
              <a:t>12. </a:t>
            </a:r>
            <a:r>
              <a:rPr lang="en-US" sz="2500" dirty="0">
                <a:solidFill>
                  <a:schemeClr val="accent2"/>
                </a:solidFill>
              </a:rPr>
              <a:t>A history of preeclampsia. </a:t>
            </a:r>
            <a:r>
              <a:rPr lang="en-US" sz="2500" dirty="0">
                <a:solidFill>
                  <a:schemeClr val="tx1"/>
                </a:solidFill>
              </a:rPr>
              <a:t>This condition causes high blood pressure during pregnancy and increases the lifetime risk of heart disease.</a:t>
            </a:r>
          </a:p>
          <a:p>
            <a:pPr>
              <a:lnSpc>
                <a:spcPct val="150000"/>
              </a:lnSpc>
            </a:pPr>
            <a:r>
              <a:rPr lang="en-US" sz="2500" dirty="0">
                <a:solidFill>
                  <a:schemeClr val="tx1"/>
                </a:solidFill>
              </a:rPr>
              <a:t>13. </a:t>
            </a:r>
            <a:r>
              <a:rPr lang="en-US" sz="2500" dirty="0">
                <a:solidFill>
                  <a:schemeClr val="accent2"/>
                </a:solidFill>
              </a:rPr>
              <a:t>An autoimmune condition. </a:t>
            </a:r>
            <a:r>
              <a:rPr lang="en-US" sz="2500" dirty="0">
                <a:solidFill>
                  <a:schemeClr val="tx1"/>
                </a:solidFill>
              </a:rPr>
              <a:t>Having a condition such as rheumatoid arthritis or lupus can increase your risk of a heart attack.</a:t>
            </a:r>
          </a:p>
        </p:txBody>
      </p:sp>
    </p:spTree>
    <p:extLst>
      <p:ext uri="{BB962C8B-B14F-4D97-AF65-F5344CB8AC3E}">
        <p14:creationId xmlns:p14="http://schemas.microsoft.com/office/powerpoint/2010/main" val="16709303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1" y="43433"/>
            <a:ext cx="10694505" cy="1320800"/>
          </a:xfrm>
        </p:spPr>
        <p:txBody>
          <a:bodyPr>
            <a:normAutofit/>
          </a:bodyPr>
          <a:lstStyle/>
          <a:p>
            <a:r>
              <a:rPr lang="en-US" sz="3500" dirty="0"/>
              <a:t>DX</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967408"/>
            <a:ext cx="10257184" cy="5847159"/>
          </a:xfrm>
        </p:spPr>
        <p:txBody>
          <a:bodyPr>
            <a:noAutofit/>
          </a:bodyPr>
          <a:lstStyle/>
          <a:p>
            <a:r>
              <a:rPr lang="en-US" sz="3300" dirty="0">
                <a:solidFill>
                  <a:schemeClr val="tx1"/>
                </a:solidFill>
              </a:rPr>
              <a:t>To dx an AMI, </a:t>
            </a:r>
            <a:r>
              <a:rPr lang="en-US" sz="3300" dirty="0" err="1">
                <a:solidFill>
                  <a:schemeClr val="tx1"/>
                </a:solidFill>
              </a:rPr>
              <a:t>pt</a:t>
            </a:r>
            <a:r>
              <a:rPr lang="en-US" sz="3300" dirty="0">
                <a:solidFill>
                  <a:schemeClr val="tx1"/>
                </a:solidFill>
              </a:rPr>
              <a:t> will undergo various tests:</a:t>
            </a:r>
          </a:p>
          <a:p>
            <a:r>
              <a:rPr lang="en-US" sz="3300" dirty="0">
                <a:solidFill>
                  <a:schemeClr val="tx1"/>
                </a:solidFill>
              </a:rPr>
              <a:t>1. EKG or ECG (electrocardiogram) video here: </a:t>
            </a:r>
            <a:r>
              <a:rPr lang="en-US" sz="3300" dirty="0">
                <a:solidFill>
                  <a:srgbClr val="FF0000"/>
                </a:solidFill>
                <a:hlinkClick r:id="rId2">
                  <a:extLst>
                    <a:ext uri="{A12FA001-AC4F-418D-AE19-62706E023703}">
                      <ahyp:hlinkClr xmlns:ahyp="http://schemas.microsoft.com/office/drawing/2018/hyperlinkcolor" val="tx"/>
                    </a:ext>
                  </a:extLst>
                </a:hlinkClick>
              </a:rPr>
              <a:t>https://www.youtube.com/watch?v=xIZQRjkwV9Q</a:t>
            </a:r>
            <a:endParaRPr lang="en-US" sz="3300" dirty="0">
              <a:solidFill>
                <a:srgbClr val="FF0000"/>
              </a:solidFill>
            </a:endParaRPr>
          </a:p>
          <a:p>
            <a:r>
              <a:rPr lang="en-US" sz="3300" dirty="0">
                <a:solidFill>
                  <a:schemeClr val="tx1"/>
                </a:solidFill>
              </a:rPr>
              <a:t>Normal sinus rhythm and EKG waves explained:</a:t>
            </a:r>
            <a:r>
              <a:rPr lang="en-US" sz="3300" dirty="0">
                <a:solidFill>
                  <a:srgbClr val="FF0000"/>
                </a:solidFill>
              </a:rPr>
              <a:t> </a:t>
            </a:r>
            <a:r>
              <a:rPr lang="en-US" sz="3300" dirty="0">
                <a:solidFill>
                  <a:srgbClr val="FF0000"/>
                </a:solidFill>
                <a:hlinkClick r:id="rId3">
                  <a:extLst>
                    <a:ext uri="{A12FA001-AC4F-418D-AE19-62706E023703}">
                      <ahyp:hlinkClr xmlns:ahyp="http://schemas.microsoft.com/office/drawing/2018/hyperlinkcolor" val="tx"/>
                    </a:ext>
                  </a:extLst>
                </a:hlinkClick>
              </a:rPr>
              <a:t>https://www.youtube.com/watch?v=lRHq7sMRWpU</a:t>
            </a:r>
            <a:endParaRPr lang="en-US" sz="3300" dirty="0">
              <a:solidFill>
                <a:srgbClr val="FF0000"/>
              </a:solidFill>
            </a:endParaRPr>
          </a:p>
          <a:p>
            <a:r>
              <a:rPr lang="en-US" sz="3300" dirty="0">
                <a:solidFill>
                  <a:schemeClr val="tx1"/>
                </a:solidFill>
              </a:rPr>
              <a:t>PQRST</a:t>
            </a:r>
            <a:r>
              <a:rPr lang="en-US" sz="3300" dirty="0">
                <a:solidFill>
                  <a:srgbClr val="FF0000"/>
                </a:solidFill>
              </a:rPr>
              <a:t> </a:t>
            </a:r>
            <a:r>
              <a:rPr lang="en-US" sz="3300" dirty="0">
                <a:solidFill>
                  <a:schemeClr val="tx1"/>
                </a:solidFill>
              </a:rPr>
              <a:t>explained</a:t>
            </a:r>
            <a:r>
              <a:rPr lang="en-US" sz="3300" dirty="0">
                <a:solidFill>
                  <a:srgbClr val="FF0000"/>
                </a:solidFill>
              </a:rPr>
              <a:t> </a:t>
            </a:r>
            <a:r>
              <a:rPr lang="en-US" sz="3300" dirty="0">
                <a:solidFill>
                  <a:srgbClr val="FF0000"/>
                </a:solidFill>
                <a:hlinkClick r:id="rId4">
                  <a:extLst>
                    <a:ext uri="{A12FA001-AC4F-418D-AE19-62706E023703}">
                      <ahyp:hlinkClr xmlns:ahyp="http://schemas.microsoft.com/office/drawing/2018/hyperlinkcolor" val="tx"/>
                    </a:ext>
                  </a:extLst>
                </a:hlinkClick>
              </a:rPr>
              <a:t>https://www.youtube.com/watch?v=QAQiK-zRtl0</a:t>
            </a:r>
            <a:endParaRPr lang="en-US" sz="3300" dirty="0">
              <a:solidFill>
                <a:srgbClr val="FF0000"/>
              </a:solidFill>
            </a:endParaRPr>
          </a:p>
          <a:p>
            <a:r>
              <a:rPr lang="en-US" sz="3300" dirty="0">
                <a:solidFill>
                  <a:schemeClr val="tx1"/>
                </a:solidFill>
              </a:rPr>
              <a:t>2. blood tests: troponin, CPK, </a:t>
            </a:r>
            <a:r>
              <a:rPr lang="en-US" sz="3300" dirty="0" err="1">
                <a:solidFill>
                  <a:schemeClr val="tx1"/>
                </a:solidFill>
              </a:rPr>
              <a:t>SCr</a:t>
            </a:r>
            <a:r>
              <a:rPr lang="en-US" sz="3300" dirty="0">
                <a:solidFill>
                  <a:schemeClr val="tx1"/>
                </a:solidFill>
              </a:rPr>
              <a:t>, and additional cardiac enzymes</a:t>
            </a:r>
          </a:p>
          <a:p>
            <a:r>
              <a:rPr lang="en-US" sz="3300" dirty="0">
                <a:solidFill>
                  <a:schemeClr val="tx1"/>
                </a:solidFill>
              </a:rPr>
              <a:t>3. imaging: angiogram</a:t>
            </a:r>
          </a:p>
          <a:p>
            <a:endParaRPr lang="en-US" sz="3300" dirty="0">
              <a:solidFill>
                <a:schemeClr val="tx1"/>
              </a:solidFill>
            </a:endParaRPr>
          </a:p>
        </p:txBody>
      </p:sp>
    </p:spTree>
    <p:extLst>
      <p:ext uri="{BB962C8B-B14F-4D97-AF65-F5344CB8AC3E}">
        <p14:creationId xmlns:p14="http://schemas.microsoft.com/office/powerpoint/2010/main" val="6354086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1" y="43433"/>
            <a:ext cx="10694505" cy="1320800"/>
          </a:xfrm>
        </p:spPr>
        <p:txBody>
          <a:bodyPr>
            <a:normAutofit/>
          </a:bodyPr>
          <a:lstStyle/>
          <a:p>
            <a:r>
              <a:rPr lang="en-US" sz="3500" dirty="0"/>
              <a:t>TX</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967408"/>
            <a:ext cx="10257184" cy="5847159"/>
          </a:xfrm>
        </p:spPr>
        <p:txBody>
          <a:bodyPr>
            <a:noAutofit/>
          </a:bodyPr>
          <a:lstStyle/>
          <a:p>
            <a:r>
              <a:rPr lang="en-US" sz="3300" dirty="0">
                <a:solidFill>
                  <a:schemeClr val="tx1"/>
                </a:solidFill>
              </a:rPr>
              <a:t>ASA – acetyl salicylic acid or aspirin. </a:t>
            </a:r>
          </a:p>
          <a:p>
            <a:r>
              <a:rPr lang="en-US" sz="3300" dirty="0">
                <a:solidFill>
                  <a:schemeClr val="tx1"/>
                </a:solidFill>
              </a:rPr>
              <a:t>Dosage: Give 324-325mg of NON-enteric coated ASA immediately during s/sx of AMI. </a:t>
            </a:r>
          </a:p>
          <a:p>
            <a:r>
              <a:rPr lang="en-US" sz="3300" dirty="0">
                <a:solidFill>
                  <a:schemeClr val="tx1"/>
                </a:solidFill>
              </a:rPr>
              <a:t>MOA: aspirin blocks the platelet clotting factors, thus increasing the blood flow and preventing more clots. </a:t>
            </a:r>
          </a:p>
          <a:p>
            <a:r>
              <a:rPr lang="en-US" sz="3300" dirty="0">
                <a:solidFill>
                  <a:schemeClr val="tx1"/>
                </a:solidFill>
              </a:rPr>
              <a:t>****Side effects: risk of bleeding.</a:t>
            </a:r>
          </a:p>
          <a:p>
            <a:r>
              <a:rPr lang="en-US" sz="3300" dirty="0">
                <a:solidFill>
                  <a:srgbClr val="FF0000"/>
                </a:solidFill>
              </a:rPr>
              <a:t>Discuss: what does the risk of bleeding mean clinically to the patient?</a:t>
            </a:r>
          </a:p>
          <a:p>
            <a:r>
              <a:rPr lang="en-US" sz="3300" dirty="0">
                <a:solidFill>
                  <a:srgbClr val="FF0000"/>
                </a:solidFill>
              </a:rPr>
              <a:t>Can you give ASA to a child – why or why not?</a:t>
            </a:r>
          </a:p>
        </p:txBody>
      </p:sp>
    </p:spTree>
    <p:extLst>
      <p:ext uri="{BB962C8B-B14F-4D97-AF65-F5344CB8AC3E}">
        <p14:creationId xmlns:p14="http://schemas.microsoft.com/office/powerpoint/2010/main" val="12432808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1" y="43433"/>
            <a:ext cx="10694505" cy="1320800"/>
          </a:xfrm>
        </p:spPr>
        <p:txBody>
          <a:bodyPr>
            <a:normAutofit/>
          </a:bodyPr>
          <a:lstStyle/>
          <a:p>
            <a:r>
              <a:rPr lang="en-US" sz="3500" dirty="0"/>
              <a:t>TX</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755374"/>
            <a:ext cx="10257184" cy="6059193"/>
          </a:xfrm>
        </p:spPr>
        <p:txBody>
          <a:bodyPr>
            <a:noAutofit/>
          </a:bodyPr>
          <a:lstStyle/>
          <a:p>
            <a:r>
              <a:rPr lang="en-US" sz="3300" dirty="0">
                <a:solidFill>
                  <a:schemeClr val="tx1"/>
                </a:solidFill>
              </a:rPr>
              <a:t>Beta Blockers. Ex. metoprolol succinate (Toprol XL®) vs. metoprolol tartrate (Lopressor®), atenolol, carvedilol, bisoprolol, propranolol.</a:t>
            </a:r>
          </a:p>
          <a:p>
            <a:r>
              <a:rPr lang="en-US" sz="3300" dirty="0">
                <a:solidFill>
                  <a:schemeClr val="tx1"/>
                </a:solidFill>
              </a:rPr>
              <a:t>MOA: beta blockers BLOCK beta adrenergic receptors, thus slowing down the heart and decreasing the force of contractility of the heart muscle. There are Beta1 and Beta2 adrenergic (adrenaline) receptors. Beta1 receptors are mainly located on the heart vs. Beta2 in the lungs. </a:t>
            </a:r>
          </a:p>
          <a:p>
            <a:r>
              <a:rPr lang="en-US" sz="3300" dirty="0">
                <a:solidFill>
                  <a:srgbClr val="FF0000"/>
                </a:solidFill>
              </a:rPr>
              <a:t>Discussion questions: What does adrenergic mean and what is another term for adrenaline?</a:t>
            </a:r>
          </a:p>
        </p:txBody>
      </p:sp>
    </p:spTree>
    <p:extLst>
      <p:ext uri="{BB962C8B-B14F-4D97-AF65-F5344CB8AC3E}">
        <p14:creationId xmlns:p14="http://schemas.microsoft.com/office/powerpoint/2010/main" val="25463984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1" y="43433"/>
            <a:ext cx="10694505" cy="1320800"/>
          </a:xfrm>
        </p:spPr>
        <p:txBody>
          <a:bodyPr>
            <a:normAutofit/>
          </a:bodyPr>
          <a:lstStyle/>
          <a:p>
            <a:r>
              <a:rPr lang="en-US" sz="3500" dirty="0"/>
              <a:t>TX</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768626"/>
            <a:ext cx="9925878" cy="6045941"/>
          </a:xfrm>
        </p:spPr>
        <p:txBody>
          <a:bodyPr>
            <a:noAutofit/>
          </a:bodyPr>
          <a:lstStyle/>
          <a:p>
            <a:r>
              <a:rPr lang="en-US" sz="3100" dirty="0">
                <a:solidFill>
                  <a:schemeClr val="tx1"/>
                </a:solidFill>
              </a:rPr>
              <a:t>Direct vasodilators: </a:t>
            </a:r>
          </a:p>
          <a:p>
            <a:r>
              <a:rPr lang="en-US" sz="3100" dirty="0">
                <a:solidFill>
                  <a:schemeClr val="tx1"/>
                </a:solidFill>
              </a:rPr>
              <a:t>NTG </a:t>
            </a:r>
            <a:r>
              <a:rPr lang="en-US" sz="3100" dirty="0" err="1">
                <a:solidFill>
                  <a:schemeClr val="tx1"/>
                </a:solidFill>
              </a:rPr>
              <a:t>sl</a:t>
            </a:r>
            <a:r>
              <a:rPr lang="en-US" sz="3100" dirty="0">
                <a:solidFill>
                  <a:schemeClr val="tx1"/>
                </a:solidFill>
              </a:rPr>
              <a:t> = sublingual nitroglycerin (Nitrostat®) </a:t>
            </a:r>
          </a:p>
          <a:p>
            <a:r>
              <a:rPr lang="en-US" sz="3100" dirty="0">
                <a:solidFill>
                  <a:schemeClr val="tx1"/>
                </a:solidFill>
              </a:rPr>
              <a:t>SIG: place one tablet under the tongue every 5 minutes as needed for severe chest P and seek immediate medical attention if 3 or more doses used. </a:t>
            </a:r>
          </a:p>
          <a:p>
            <a:r>
              <a:rPr lang="en-US" sz="3100" dirty="0">
                <a:solidFill>
                  <a:schemeClr val="tx1"/>
                </a:solidFill>
              </a:rPr>
              <a:t>MOA: NO (nitrous oxide) is a direct </a:t>
            </a:r>
            <a:r>
              <a:rPr lang="en-US" sz="3100" dirty="0" err="1">
                <a:solidFill>
                  <a:schemeClr val="tx1"/>
                </a:solidFill>
              </a:rPr>
              <a:t>vaso</a:t>
            </a:r>
            <a:r>
              <a:rPr lang="en-US" sz="3100" dirty="0">
                <a:solidFill>
                  <a:schemeClr val="tx1"/>
                </a:solidFill>
              </a:rPr>
              <a:t>-dilator, thus expanding all the blood vessels and increases blood flow. </a:t>
            </a:r>
          </a:p>
          <a:p>
            <a:r>
              <a:rPr lang="en-US" sz="3100" dirty="0">
                <a:solidFill>
                  <a:srgbClr val="FF0000"/>
                </a:solidFill>
              </a:rPr>
              <a:t>What other medical indication would be appropriate for use of NTG?</a:t>
            </a:r>
          </a:p>
        </p:txBody>
      </p:sp>
    </p:spTree>
    <p:extLst>
      <p:ext uri="{BB962C8B-B14F-4D97-AF65-F5344CB8AC3E}">
        <p14:creationId xmlns:p14="http://schemas.microsoft.com/office/powerpoint/2010/main" val="14491439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1" y="43433"/>
            <a:ext cx="10694505" cy="1320800"/>
          </a:xfrm>
        </p:spPr>
        <p:txBody>
          <a:bodyPr>
            <a:normAutofit/>
          </a:bodyPr>
          <a:lstStyle/>
          <a:p>
            <a:r>
              <a:rPr lang="en-US" sz="3500" dirty="0"/>
              <a:t>TX</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967408"/>
            <a:ext cx="10257184" cy="5847159"/>
          </a:xfrm>
        </p:spPr>
        <p:txBody>
          <a:bodyPr>
            <a:noAutofit/>
          </a:bodyPr>
          <a:lstStyle/>
          <a:p>
            <a:r>
              <a:rPr lang="en-US" sz="3300" dirty="0">
                <a:solidFill>
                  <a:schemeClr val="tx1"/>
                </a:solidFill>
              </a:rPr>
              <a:t>Analgesics: </a:t>
            </a:r>
          </a:p>
          <a:p>
            <a:r>
              <a:rPr lang="en-US" sz="3300" dirty="0">
                <a:solidFill>
                  <a:schemeClr val="tx1"/>
                </a:solidFill>
              </a:rPr>
              <a:t>Morphine for pain relief </a:t>
            </a:r>
          </a:p>
          <a:p>
            <a:r>
              <a:rPr lang="en-US" sz="3300" dirty="0">
                <a:solidFill>
                  <a:schemeClr val="tx1"/>
                </a:solidFill>
              </a:rPr>
              <a:t>MOA: This is an opioid narcotic pain drug that is an agonist at the mu opioid receptors in the CNS. </a:t>
            </a:r>
          </a:p>
          <a:p>
            <a:r>
              <a:rPr lang="en-US" sz="3300" dirty="0">
                <a:solidFill>
                  <a:srgbClr val="FF0000"/>
                </a:solidFill>
              </a:rPr>
              <a:t>Stimulating opioid receptors causes ______  _______ and the side effect of euphoria. </a:t>
            </a:r>
          </a:p>
          <a:p>
            <a:r>
              <a:rPr lang="en-US" sz="3300" dirty="0">
                <a:solidFill>
                  <a:srgbClr val="FF0000"/>
                </a:solidFill>
              </a:rPr>
              <a:t>What is euphoria?</a:t>
            </a:r>
          </a:p>
          <a:p>
            <a:r>
              <a:rPr lang="en-US" sz="3300" dirty="0">
                <a:solidFill>
                  <a:schemeClr val="tx1"/>
                </a:solidFill>
              </a:rPr>
              <a:t>Morphine also decreases contractility of the cardiac muscle and thus protects the heart</a:t>
            </a:r>
          </a:p>
        </p:txBody>
      </p:sp>
    </p:spTree>
    <p:extLst>
      <p:ext uri="{BB962C8B-B14F-4D97-AF65-F5344CB8AC3E}">
        <p14:creationId xmlns:p14="http://schemas.microsoft.com/office/powerpoint/2010/main" val="15643397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1" y="43433"/>
            <a:ext cx="10694505" cy="1320800"/>
          </a:xfrm>
        </p:spPr>
        <p:txBody>
          <a:bodyPr>
            <a:normAutofit/>
          </a:bodyPr>
          <a:lstStyle/>
          <a:p>
            <a:r>
              <a:rPr lang="en-US" sz="3500" dirty="0"/>
              <a:t>TX</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689114"/>
            <a:ext cx="10257184" cy="6125454"/>
          </a:xfrm>
        </p:spPr>
        <p:txBody>
          <a:bodyPr>
            <a:noAutofit/>
          </a:bodyPr>
          <a:lstStyle/>
          <a:p>
            <a:r>
              <a:rPr lang="en-US" sz="3300" dirty="0">
                <a:solidFill>
                  <a:schemeClr val="tx1"/>
                </a:solidFill>
              </a:rPr>
              <a:t>ACE-inhibitors </a:t>
            </a:r>
          </a:p>
          <a:p>
            <a:r>
              <a:rPr lang="en-US" sz="3300" dirty="0">
                <a:solidFill>
                  <a:schemeClr val="tx1"/>
                </a:solidFill>
              </a:rPr>
              <a:t>MOA: these drugs block the enzyme ACE from converting angiotensin I to angiotensin II and decrease sodium (Na) reabsorption, thus decreasing the blood pressure and relaxing the heart. Where is the renin-angiotensin system located?</a:t>
            </a:r>
          </a:p>
          <a:p>
            <a:r>
              <a:rPr lang="en-US" sz="3300" dirty="0">
                <a:solidFill>
                  <a:schemeClr val="tx1"/>
                </a:solidFill>
              </a:rPr>
              <a:t>Examples: lisinopril, enalapril, ramipril, captopril, Accupril®</a:t>
            </a:r>
          </a:p>
          <a:p>
            <a:r>
              <a:rPr lang="en-US" sz="3300" dirty="0">
                <a:solidFill>
                  <a:srgbClr val="FF0000"/>
                </a:solidFill>
              </a:rPr>
              <a:t>Discussion question: what other CVD condition do ACE </a:t>
            </a:r>
            <a:r>
              <a:rPr lang="en-US" sz="3300" dirty="0" err="1">
                <a:solidFill>
                  <a:srgbClr val="FF0000"/>
                </a:solidFill>
              </a:rPr>
              <a:t>tx</a:t>
            </a:r>
            <a:r>
              <a:rPr lang="en-US" sz="3300" dirty="0">
                <a:solidFill>
                  <a:srgbClr val="FF0000"/>
                </a:solidFill>
              </a:rPr>
              <a:t>? </a:t>
            </a:r>
          </a:p>
          <a:p>
            <a:endParaRPr lang="en-US" sz="3300" dirty="0">
              <a:solidFill>
                <a:schemeClr val="tx1"/>
              </a:solidFill>
            </a:endParaRPr>
          </a:p>
        </p:txBody>
      </p:sp>
    </p:spTree>
    <p:extLst>
      <p:ext uri="{BB962C8B-B14F-4D97-AF65-F5344CB8AC3E}">
        <p14:creationId xmlns:p14="http://schemas.microsoft.com/office/powerpoint/2010/main" val="2532956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52229-0D7F-417E-B66B-4C07C2B8217B}"/>
              </a:ext>
            </a:extLst>
          </p:cNvPr>
          <p:cNvSpPr>
            <a:spLocks noGrp="1"/>
          </p:cNvSpPr>
          <p:nvPr>
            <p:ph type="title"/>
          </p:nvPr>
        </p:nvSpPr>
        <p:spPr>
          <a:xfrm>
            <a:off x="0" y="-1"/>
            <a:ext cx="12192000" cy="1550505"/>
          </a:xfrm>
        </p:spPr>
        <p:txBody>
          <a:bodyPr>
            <a:normAutofit/>
          </a:bodyPr>
          <a:lstStyle/>
          <a:p>
            <a:r>
              <a:rPr lang="en-US" sz="2700" dirty="0"/>
              <a:t>LEARNING Objectives</a:t>
            </a:r>
            <a:br>
              <a:rPr lang="en-US" sz="2700" dirty="0"/>
            </a:br>
            <a:r>
              <a:rPr lang="en-US" sz="2700" dirty="0">
                <a:latin typeface="Arial" panose="020B0604020202020204" pitchFamily="34" charset="0"/>
                <a:cs typeface="Arial" panose="020B0604020202020204" pitchFamily="34" charset="0"/>
              </a:rPr>
              <a:t>TEKS: </a:t>
            </a:r>
            <a:r>
              <a:rPr lang="en-US" sz="2700" b="1" dirty="0">
                <a:latin typeface="Arial" panose="020B0604020202020204" pitchFamily="34" charset="0"/>
                <a:cs typeface="Arial" panose="020B0604020202020204" pitchFamily="34" charset="0"/>
              </a:rPr>
              <a:t>§130.231.(c)(1)(A, &amp; B) and §130.231.(c)(2)(A, B, C, F, &amp; G) &amp; (3)(B)</a:t>
            </a:r>
            <a:endParaRPr lang="en-US" sz="27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DEB6269-DD9A-428A-BB19-8F29D0752E5C}"/>
              </a:ext>
            </a:extLst>
          </p:cNvPr>
          <p:cNvSpPr>
            <a:spLocks noGrp="1"/>
          </p:cNvSpPr>
          <p:nvPr>
            <p:ph idx="1"/>
          </p:nvPr>
        </p:nvSpPr>
        <p:spPr>
          <a:xfrm>
            <a:off x="132521" y="768626"/>
            <a:ext cx="9647583" cy="6089373"/>
          </a:xfrm>
        </p:spPr>
        <p:txBody>
          <a:bodyPr>
            <a:normAutofit/>
          </a:bodyPr>
          <a:lstStyle/>
          <a:p>
            <a:endParaRPr lang="en-US" dirty="0"/>
          </a:p>
          <a:p>
            <a:r>
              <a:rPr lang="es-ES" sz="2900" dirty="0"/>
              <a:t>Los estudiantes aplicarán conocimientos y habilidades previos de biología para desarrollar nuevos conocimientos y habilidades del sistema cardiovascular.</a:t>
            </a:r>
          </a:p>
          <a:p>
            <a:r>
              <a:rPr lang="es-ES" sz="2900" dirty="0"/>
              <a:t>Los estudiantes desarrollarán la terminología médica del Sistema Cardiovascular relacionada con un AMI.</a:t>
            </a:r>
          </a:p>
          <a:p>
            <a:r>
              <a:rPr lang="es-ES" sz="2900" dirty="0"/>
              <a:t>Los estudiantes explicarán la fisiología de un AMI.</a:t>
            </a:r>
          </a:p>
          <a:p>
            <a:r>
              <a:rPr lang="es-ES" sz="2900" dirty="0"/>
              <a:t>Los estudiantes identificarán el s/sx y los factores de riesgo de un AMI.</a:t>
            </a:r>
          </a:p>
          <a:p>
            <a:r>
              <a:rPr lang="es-ES" sz="2900" dirty="0"/>
              <a:t>Los estudiantes evaluarán el DX, TX y PX, incluida la prevención secundaria de un AMI.</a:t>
            </a:r>
            <a:endParaRPr lang="en-US" sz="2900" dirty="0"/>
          </a:p>
        </p:txBody>
      </p:sp>
    </p:spTree>
    <p:extLst>
      <p:ext uri="{BB962C8B-B14F-4D97-AF65-F5344CB8AC3E}">
        <p14:creationId xmlns:p14="http://schemas.microsoft.com/office/powerpoint/2010/main" val="39916713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1" y="43433"/>
            <a:ext cx="10694505" cy="1320800"/>
          </a:xfrm>
        </p:spPr>
        <p:txBody>
          <a:bodyPr>
            <a:normAutofit/>
          </a:bodyPr>
          <a:lstStyle/>
          <a:p>
            <a:r>
              <a:rPr lang="en-US" sz="3500" dirty="0"/>
              <a:t>TX</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967408"/>
            <a:ext cx="10257184" cy="5847159"/>
          </a:xfrm>
        </p:spPr>
        <p:txBody>
          <a:bodyPr>
            <a:noAutofit/>
          </a:bodyPr>
          <a:lstStyle/>
          <a:p>
            <a:r>
              <a:rPr lang="en-US" sz="3300" dirty="0">
                <a:solidFill>
                  <a:schemeClr val="tx1"/>
                </a:solidFill>
              </a:rPr>
              <a:t>Thrombolytics – </a:t>
            </a:r>
            <a:r>
              <a:rPr lang="en-US" sz="3300" dirty="0" err="1">
                <a:solidFill>
                  <a:srgbClr val="FF0000"/>
                </a:solidFill>
              </a:rPr>
              <a:t>thrombo</a:t>
            </a:r>
            <a:r>
              <a:rPr lang="en-US" sz="3300" dirty="0">
                <a:solidFill>
                  <a:srgbClr val="FF0000"/>
                </a:solidFill>
              </a:rPr>
              <a:t> = ________________  and  lytic or lysis = ____. </a:t>
            </a:r>
          </a:p>
          <a:p>
            <a:r>
              <a:rPr lang="en-US" sz="3300" dirty="0">
                <a:solidFill>
                  <a:schemeClr val="tx1"/>
                </a:solidFill>
              </a:rPr>
              <a:t>MOA: these drugs literally break up the clot. “clot busters” </a:t>
            </a:r>
          </a:p>
          <a:p>
            <a:r>
              <a:rPr lang="en-US" sz="3300" dirty="0">
                <a:solidFill>
                  <a:schemeClr val="tx1"/>
                </a:solidFill>
              </a:rPr>
              <a:t>Examples: </a:t>
            </a:r>
            <a:r>
              <a:rPr lang="en-US" sz="3300" dirty="0" err="1">
                <a:solidFill>
                  <a:schemeClr val="tx1"/>
                </a:solidFill>
              </a:rPr>
              <a:t>Activase</a:t>
            </a:r>
            <a:r>
              <a:rPr lang="en-US" sz="3300" dirty="0">
                <a:solidFill>
                  <a:schemeClr val="tx1"/>
                </a:solidFill>
              </a:rPr>
              <a:t>® or </a:t>
            </a:r>
            <a:r>
              <a:rPr lang="en-US" sz="3300" dirty="0" err="1">
                <a:solidFill>
                  <a:schemeClr val="tx1"/>
                </a:solidFill>
              </a:rPr>
              <a:t>Retivase</a:t>
            </a:r>
            <a:r>
              <a:rPr lang="en-US" sz="3300" dirty="0">
                <a:solidFill>
                  <a:schemeClr val="tx1"/>
                </a:solidFill>
              </a:rPr>
              <a:t>®</a:t>
            </a:r>
          </a:p>
        </p:txBody>
      </p:sp>
    </p:spTree>
    <p:extLst>
      <p:ext uri="{BB962C8B-B14F-4D97-AF65-F5344CB8AC3E}">
        <p14:creationId xmlns:p14="http://schemas.microsoft.com/office/powerpoint/2010/main" val="4703373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1" y="43433"/>
            <a:ext cx="10694505" cy="1320800"/>
          </a:xfrm>
        </p:spPr>
        <p:txBody>
          <a:bodyPr>
            <a:normAutofit/>
          </a:bodyPr>
          <a:lstStyle/>
          <a:p>
            <a:r>
              <a:rPr lang="en-US" sz="3500" dirty="0"/>
              <a:t>TX</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967408"/>
            <a:ext cx="10257184" cy="5847159"/>
          </a:xfrm>
        </p:spPr>
        <p:txBody>
          <a:bodyPr>
            <a:noAutofit/>
          </a:bodyPr>
          <a:lstStyle/>
          <a:p>
            <a:r>
              <a:rPr lang="en-US" sz="3300" dirty="0">
                <a:solidFill>
                  <a:schemeClr val="tx1"/>
                </a:solidFill>
              </a:rPr>
              <a:t>Blood thinners – MOA: blood thinners work through a variety of pathways in the production of blood clotting factors to STOP or inhibit the clotting of blood. </a:t>
            </a:r>
          </a:p>
          <a:p>
            <a:r>
              <a:rPr lang="en-US" sz="3300" dirty="0">
                <a:solidFill>
                  <a:schemeClr val="tx1"/>
                </a:solidFill>
              </a:rPr>
              <a:t>warfarin (Coumadin®): blocks Vitamin K clotting factors</a:t>
            </a:r>
          </a:p>
          <a:p>
            <a:r>
              <a:rPr lang="en-US" sz="3300" dirty="0">
                <a:solidFill>
                  <a:schemeClr val="tx1"/>
                </a:solidFill>
              </a:rPr>
              <a:t>Anti-</a:t>
            </a:r>
            <a:r>
              <a:rPr lang="en-US" sz="3300" dirty="0" err="1">
                <a:solidFill>
                  <a:schemeClr val="tx1"/>
                </a:solidFill>
              </a:rPr>
              <a:t>Xa</a:t>
            </a:r>
            <a:r>
              <a:rPr lang="en-US" sz="3300" dirty="0">
                <a:solidFill>
                  <a:schemeClr val="tx1"/>
                </a:solidFill>
              </a:rPr>
              <a:t> drugs: Xarelto®, Eliquis®, Pradaxa®. </a:t>
            </a:r>
          </a:p>
          <a:p>
            <a:r>
              <a:rPr lang="en-US" sz="3300" dirty="0">
                <a:solidFill>
                  <a:schemeClr val="tx1"/>
                </a:solidFill>
              </a:rPr>
              <a:t>Others: ticagrelor (</a:t>
            </a:r>
            <a:r>
              <a:rPr lang="en-US" sz="3300" dirty="0" err="1">
                <a:solidFill>
                  <a:schemeClr val="tx1"/>
                </a:solidFill>
              </a:rPr>
              <a:t>Brilinta</a:t>
            </a:r>
            <a:r>
              <a:rPr lang="en-US" sz="3300" dirty="0">
                <a:solidFill>
                  <a:schemeClr val="tx1"/>
                </a:solidFill>
              </a:rPr>
              <a:t>®) or </a:t>
            </a:r>
            <a:r>
              <a:rPr lang="en-US" sz="3300" dirty="0" err="1">
                <a:solidFill>
                  <a:schemeClr val="tx1"/>
                </a:solidFill>
              </a:rPr>
              <a:t>clodiprogel</a:t>
            </a:r>
            <a:r>
              <a:rPr lang="en-US" sz="3300" dirty="0">
                <a:solidFill>
                  <a:schemeClr val="tx1"/>
                </a:solidFill>
              </a:rPr>
              <a:t> (Plavix®) MOA: inhibits platelet aggregation through inhibition of ADP receptors on platelets. </a:t>
            </a:r>
          </a:p>
        </p:txBody>
      </p:sp>
    </p:spTree>
    <p:extLst>
      <p:ext uri="{BB962C8B-B14F-4D97-AF65-F5344CB8AC3E}">
        <p14:creationId xmlns:p14="http://schemas.microsoft.com/office/powerpoint/2010/main" val="19949151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1" y="43433"/>
            <a:ext cx="10694505" cy="1320800"/>
          </a:xfrm>
        </p:spPr>
        <p:txBody>
          <a:bodyPr>
            <a:normAutofit/>
          </a:bodyPr>
          <a:lstStyle/>
          <a:p>
            <a:r>
              <a:rPr lang="en-US" sz="3500" dirty="0"/>
              <a:t>TX</a:t>
            </a:r>
          </a:p>
        </p:txBody>
      </p:sp>
      <p:sp>
        <p:nvSpPr>
          <p:cNvPr id="3" name="Content Placeholder 2">
            <a:extLst>
              <a:ext uri="{FF2B5EF4-FFF2-40B4-BE49-F238E27FC236}">
                <a16:creationId xmlns:a16="http://schemas.microsoft.com/office/drawing/2014/main" id="{E054D160-FC66-4C98-B6ED-5ECE6E1E4112}"/>
              </a:ext>
            </a:extLst>
          </p:cNvPr>
          <p:cNvSpPr>
            <a:spLocks noGrp="1"/>
          </p:cNvSpPr>
          <p:nvPr>
            <p:ph idx="1"/>
          </p:nvPr>
        </p:nvSpPr>
        <p:spPr>
          <a:xfrm>
            <a:off x="0" y="967408"/>
            <a:ext cx="10257184" cy="5847159"/>
          </a:xfrm>
        </p:spPr>
        <p:txBody>
          <a:bodyPr>
            <a:noAutofit/>
          </a:bodyPr>
          <a:lstStyle/>
          <a:p>
            <a:r>
              <a:rPr lang="en-US" sz="2900" dirty="0">
                <a:solidFill>
                  <a:schemeClr val="tx1"/>
                </a:solidFill>
              </a:rPr>
              <a:t>Statins – MOA: HMG Co-A enzyme inhibitors. These medications block the endogenous production of cholesterol in the liver overnight (pravastatin, simvastatin, rosuvastatin, </a:t>
            </a:r>
            <a:r>
              <a:rPr lang="en-US" sz="2900" dirty="0" err="1">
                <a:solidFill>
                  <a:schemeClr val="tx1"/>
                </a:solidFill>
              </a:rPr>
              <a:t>pitavastatin</a:t>
            </a:r>
            <a:r>
              <a:rPr lang="en-US" sz="2900" dirty="0">
                <a:solidFill>
                  <a:schemeClr val="tx1"/>
                </a:solidFill>
              </a:rPr>
              <a:t>, atorvastatin). Statins TRANSFORMED the treatment of high cholesterol and the reduction of CVD. These are taken for px or prevention!!! The liver makes or generates cholesterol on its own overnight. </a:t>
            </a:r>
            <a:r>
              <a:rPr lang="en-US" sz="2900" dirty="0">
                <a:solidFill>
                  <a:srgbClr val="FF0000"/>
                </a:solidFill>
              </a:rPr>
              <a:t>Discussion question: What does endogenous cholesterol mean?</a:t>
            </a:r>
          </a:p>
          <a:p>
            <a:r>
              <a:rPr lang="en-US" sz="3300" dirty="0">
                <a:solidFill>
                  <a:schemeClr val="tx1"/>
                </a:solidFill>
              </a:rPr>
              <a:t>Side effects: rhabdomyolysis = break down of red blood cells in muscle tissue, which causes </a:t>
            </a:r>
            <a:r>
              <a:rPr lang="en-US" sz="3300" dirty="0">
                <a:solidFill>
                  <a:srgbClr val="FF0000"/>
                </a:solidFill>
              </a:rPr>
              <a:t>myopathy. What is this? </a:t>
            </a:r>
            <a:r>
              <a:rPr lang="en-US" sz="3300" dirty="0">
                <a:solidFill>
                  <a:schemeClr val="tx1"/>
                </a:solidFill>
              </a:rPr>
              <a:t>(muscle pain)</a:t>
            </a:r>
          </a:p>
        </p:txBody>
      </p:sp>
    </p:spTree>
    <p:extLst>
      <p:ext uri="{BB962C8B-B14F-4D97-AF65-F5344CB8AC3E}">
        <p14:creationId xmlns:p14="http://schemas.microsoft.com/office/powerpoint/2010/main" val="9461284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38410-3B4D-4A0B-AD92-DFE5082B3135}"/>
              </a:ext>
            </a:extLst>
          </p:cNvPr>
          <p:cNvSpPr>
            <a:spLocks noGrp="1"/>
          </p:cNvSpPr>
          <p:nvPr>
            <p:ph type="title"/>
          </p:nvPr>
        </p:nvSpPr>
        <p:spPr>
          <a:xfrm>
            <a:off x="0" y="70679"/>
            <a:ext cx="8596668" cy="1320800"/>
          </a:xfrm>
        </p:spPr>
        <p:txBody>
          <a:bodyPr/>
          <a:lstStyle/>
          <a:p>
            <a:r>
              <a:rPr lang="en-US" dirty="0"/>
              <a:t>PX – primary prevention</a:t>
            </a:r>
          </a:p>
        </p:txBody>
      </p:sp>
      <p:sp>
        <p:nvSpPr>
          <p:cNvPr id="3" name="Content Placeholder 2">
            <a:extLst>
              <a:ext uri="{FF2B5EF4-FFF2-40B4-BE49-F238E27FC236}">
                <a16:creationId xmlns:a16="http://schemas.microsoft.com/office/drawing/2014/main" id="{226A0A48-36E0-45AB-B078-029F32B9939E}"/>
              </a:ext>
            </a:extLst>
          </p:cNvPr>
          <p:cNvSpPr>
            <a:spLocks noGrp="1"/>
          </p:cNvSpPr>
          <p:nvPr>
            <p:ph idx="1"/>
          </p:nvPr>
        </p:nvSpPr>
        <p:spPr>
          <a:xfrm>
            <a:off x="132523" y="927652"/>
            <a:ext cx="9448799" cy="5810773"/>
          </a:xfrm>
        </p:spPr>
        <p:txBody>
          <a:bodyPr>
            <a:normAutofit/>
          </a:bodyPr>
          <a:lstStyle/>
          <a:p>
            <a:r>
              <a:rPr lang="en-US" sz="3300" b="1" i="0" u="none" strike="noStrike" dirty="0">
                <a:solidFill>
                  <a:schemeClr val="tx1"/>
                </a:solidFill>
                <a:effectLst/>
              </a:rPr>
              <a:t>Lifestyle factors.</a:t>
            </a:r>
            <a:r>
              <a:rPr lang="en-US" sz="3300" b="0" i="0" u="none" strike="noStrike" dirty="0">
                <a:solidFill>
                  <a:schemeClr val="tx1"/>
                </a:solidFill>
                <a:effectLst/>
              </a:rPr>
              <a:t>  Maintain a healthy weight with a heart-healthy diet, don't smoke, exercise regularly, manage stress and control conditions that can lead to a heart attack, such as high blood pressure, high cholesterol and diabetes. </a:t>
            </a:r>
          </a:p>
          <a:p>
            <a:r>
              <a:rPr lang="en-US" sz="3300" b="0" i="0" u="none" strike="noStrike" dirty="0">
                <a:solidFill>
                  <a:srgbClr val="FF0000"/>
                </a:solidFill>
                <a:effectLst/>
              </a:rPr>
              <a:t>Discussion question: How much exercise and what intensity is recommended by the American Heart Association every week?</a:t>
            </a:r>
            <a:endParaRPr lang="en-US" sz="3300" dirty="0">
              <a:solidFill>
                <a:schemeClr val="tx1"/>
              </a:solidFill>
            </a:endParaRPr>
          </a:p>
        </p:txBody>
      </p:sp>
    </p:spTree>
    <p:extLst>
      <p:ext uri="{BB962C8B-B14F-4D97-AF65-F5344CB8AC3E}">
        <p14:creationId xmlns:p14="http://schemas.microsoft.com/office/powerpoint/2010/main" val="17161461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38410-3B4D-4A0B-AD92-DFE5082B3135}"/>
              </a:ext>
            </a:extLst>
          </p:cNvPr>
          <p:cNvSpPr>
            <a:spLocks noGrp="1"/>
          </p:cNvSpPr>
          <p:nvPr>
            <p:ph type="title"/>
          </p:nvPr>
        </p:nvSpPr>
        <p:spPr>
          <a:xfrm>
            <a:off x="0" y="70679"/>
            <a:ext cx="8596668" cy="1320800"/>
          </a:xfrm>
        </p:spPr>
        <p:txBody>
          <a:bodyPr/>
          <a:lstStyle/>
          <a:p>
            <a:r>
              <a:rPr lang="en-US" dirty="0"/>
              <a:t>PX – primary prevention</a:t>
            </a:r>
          </a:p>
        </p:txBody>
      </p:sp>
      <p:sp>
        <p:nvSpPr>
          <p:cNvPr id="3" name="Content Placeholder 2">
            <a:extLst>
              <a:ext uri="{FF2B5EF4-FFF2-40B4-BE49-F238E27FC236}">
                <a16:creationId xmlns:a16="http://schemas.microsoft.com/office/drawing/2014/main" id="{226A0A48-36E0-45AB-B078-029F32B9939E}"/>
              </a:ext>
            </a:extLst>
          </p:cNvPr>
          <p:cNvSpPr>
            <a:spLocks noGrp="1"/>
          </p:cNvSpPr>
          <p:nvPr>
            <p:ph idx="1"/>
          </p:nvPr>
        </p:nvSpPr>
        <p:spPr>
          <a:xfrm>
            <a:off x="0" y="649358"/>
            <a:ext cx="10667999" cy="6208642"/>
          </a:xfrm>
        </p:spPr>
        <p:txBody>
          <a:bodyPr>
            <a:noAutofit/>
          </a:bodyPr>
          <a:lstStyle/>
          <a:p>
            <a:pPr marL="457200" rtl="0" fontAlgn="base">
              <a:spcBef>
                <a:spcPts val="0"/>
              </a:spcBef>
              <a:spcAft>
                <a:spcPts val="0"/>
              </a:spcAft>
              <a:buFont typeface="+mj-lt"/>
              <a:buAutoNum type="arabicPeriod"/>
            </a:pPr>
            <a:r>
              <a:rPr lang="en-US" sz="2900" b="1" i="0" u="none" strike="noStrike" dirty="0">
                <a:solidFill>
                  <a:schemeClr val="tx1"/>
                </a:solidFill>
                <a:effectLst/>
              </a:rPr>
              <a:t>Medications.</a:t>
            </a:r>
            <a:r>
              <a:rPr lang="en-US" sz="2900" b="0" i="0" u="none" strike="noStrike" dirty="0">
                <a:solidFill>
                  <a:schemeClr val="tx1"/>
                </a:solidFill>
                <a:effectLst/>
              </a:rPr>
              <a:t> Taking medications can reduce the risk of a heart attack and help the heart function better. Continue to take what your doctor prescribes, and ask your doctor how often you need to be monitored.</a:t>
            </a:r>
          </a:p>
          <a:p>
            <a:pPr marL="742950" lvl="1" indent="-285750" rtl="0" fontAlgn="base">
              <a:spcBef>
                <a:spcPts val="0"/>
              </a:spcBef>
              <a:spcAft>
                <a:spcPts val="0"/>
              </a:spcAft>
              <a:buFont typeface="+mj-lt"/>
              <a:buAutoNum type="arabicPeriod"/>
            </a:pPr>
            <a:r>
              <a:rPr lang="en-US" sz="2900" b="0" i="0" u="none" strike="noStrike" dirty="0">
                <a:solidFill>
                  <a:schemeClr val="tx1"/>
                </a:solidFill>
                <a:effectLst/>
              </a:rPr>
              <a:t>If TC &gt; 200mg/dL AND LDL &gt; 100mg/dL after lifestyle changes, then you would need RX </a:t>
            </a:r>
            <a:r>
              <a:rPr lang="en-US" sz="2900" b="0" i="0" u="none" strike="noStrike" dirty="0" err="1">
                <a:solidFill>
                  <a:schemeClr val="tx1"/>
                </a:solidFill>
                <a:effectLst/>
              </a:rPr>
              <a:t>tx</a:t>
            </a:r>
            <a:endParaRPr lang="en-US" sz="2900" b="0" i="0" u="none" strike="noStrike" dirty="0">
              <a:solidFill>
                <a:schemeClr val="tx1"/>
              </a:solidFill>
              <a:effectLst/>
            </a:endParaRPr>
          </a:p>
          <a:p>
            <a:pPr marL="1143000" lvl="2" indent="-228600" rtl="0" fontAlgn="base">
              <a:spcBef>
                <a:spcPts val="0"/>
              </a:spcBef>
              <a:spcAft>
                <a:spcPts val="0"/>
              </a:spcAft>
              <a:buFont typeface="+mj-lt"/>
              <a:buAutoNum type="arabicPeriod"/>
            </a:pPr>
            <a:r>
              <a:rPr lang="en-US" sz="2900" b="0" i="0" u="none" strike="noStrike" dirty="0">
                <a:solidFill>
                  <a:schemeClr val="tx1"/>
                </a:solidFill>
                <a:effectLst/>
              </a:rPr>
              <a:t>Statins significantly lower cholesterol. </a:t>
            </a:r>
          </a:p>
          <a:p>
            <a:pPr marL="1028700" rtl="0" fontAlgn="base">
              <a:spcBef>
                <a:spcPts val="0"/>
              </a:spcBef>
              <a:spcAft>
                <a:spcPts val="0"/>
              </a:spcAft>
              <a:buFont typeface="+mj-lt"/>
              <a:buAutoNum type="arabicPeriod"/>
            </a:pPr>
            <a:r>
              <a:rPr lang="en-US" sz="2900" b="0" i="0" u="none" strike="noStrike" dirty="0">
                <a:solidFill>
                  <a:schemeClr val="tx1"/>
                </a:solidFill>
                <a:effectLst/>
              </a:rPr>
              <a:t>MOA: HMG-Co-A inhibitor, which means these drugs inhibit endogenous cholesterol production in the liver. </a:t>
            </a:r>
            <a:r>
              <a:rPr lang="en-US" sz="2900" b="0" i="0" u="none" strike="noStrike" dirty="0">
                <a:solidFill>
                  <a:schemeClr val="accent2"/>
                </a:solidFill>
                <a:effectLst/>
              </a:rPr>
              <a:t>Discuss: when or what time does this occur?</a:t>
            </a:r>
          </a:p>
          <a:p>
            <a:pPr marL="685800" indent="0" rtl="0" fontAlgn="base">
              <a:spcBef>
                <a:spcPts val="0"/>
              </a:spcBef>
              <a:spcAft>
                <a:spcPts val="0"/>
              </a:spcAft>
              <a:buNone/>
            </a:pPr>
            <a:r>
              <a:rPr lang="en-US" sz="2900" b="0" i="0" u="none" strike="noStrike" dirty="0">
                <a:solidFill>
                  <a:schemeClr val="tx1"/>
                </a:solidFill>
                <a:effectLst/>
              </a:rPr>
              <a:t>Ex. Rosuvastatin = Crestor®, Atorvastatin = Lipitor®, Simvastatin = Zocor®, Pravastatin = Pravachol®, etc. </a:t>
            </a:r>
            <a:r>
              <a:rPr lang="en-US" sz="2900" b="0" i="0" u="sng" strike="noStrike" dirty="0">
                <a:solidFill>
                  <a:schemeClr val="tx1"/>
                </a:solidFill>
                <a:effectLst/>
              </a:rPr>
              <a:t>x-</a:t>
            </a:r>
            <a:r>
              <a:rPr lang="en-US" sz="2900" b="0" i="0" u="none" strike="noStrike" dirty="0">
                <a:solidFill>
                  <a:schemeClr val="tx1"/>
                </a:solidFill>
                <a:effectLst/>
              </a:rPr>
              <a:t>statin</a:t>
            </a:r>
          </a:p>
        </p:txBody>
      </p:sp>
    </p:spTree>
    <p:extLst>
      <p:ext uri="{BB962C8B-B14F-4D97-AF65-F5344CB8AC3E}">
        <p14:creationId xmlns:p14="http://schemas.microsoft.com/office/powerpoint/2010/main" val="29726997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38410-3B4D-4A0B-AD92-DFE5082B3135}"/>
              </a:ext>
            </a:extLst>
          </p:cNvPr>
          <p:cNvSpPr>
            <a:spLocks noGrp="1"/>
          </p:cNvSpPr>
          <p:nvPr>
            <p:ph type="title"/>
          </p:nvPr>
        </p:nvSpPr>
        <p:spPr>
          <a:xfrm>
            <a:off x="0" y="70679"/>
            <a:ext cx="8596668" cy="1320800"/>
          </a:xfrm>
        </p:spPr>
        <p:txBody>
          <a:bodyPr/>
          <a:lstStyle/>
          <a:p>
            <a:r>
              <a:rPr lang="en-US" dirty="0"/>
              <a:t>PX – primary prevention</a:t>
            </a:r>
          </a:p>
        </p:txBody>
      </p:sp>
      <p:sp>
        <p:nvSpPr>
          <p:cNvPr id="3" name="Content Placeholder 2">
            <a:extLst>
              <a:ext uri="{FF2B5EF4-FFF2-40B4-BE49-F238E27FC236}">
                <a16:creationId xmlns:a16="http://schemas.microsoft.com/office/drawing/2014/main" id="{226A0A48-36E0-45AB-B078-029F32B9939E}"/>
              </a:ext>
            </a:extLst>
          </p:cNvPr>
          <p:cNvSpPr>
            <a:spLocks noGrp="1"/>
          </p:cNvSpPr>
          <p:nvPr>
            <p:ph idx="1"/>
          </p:nvPr>
        </p:nvSpPr>
        <p:spPr>
          <a:xfrm>
            <a:off x="0" y="649358"/>
            <a:ext cx="11410122" cy="6208642"/>
          </a:xfrm>
        </p:spPr>
        <p:txBody>
          <a:bodyPr>
            <a:noAutofit/>
          </a:bodyPr>
          <a:lstStyle/>
          <a:p>
            <a:pPr marL="571500" indent="-457200" fontAlgn="base">
              <a:spcBef>
                <a:spcPts val="0"/>
              </a:spcBef>
            </a:pPr>
            <a:r>
              <a:rPr lang="en-US" sz="2700" b="0" i="0" u="none" strike="noStrike" dirty="0">
                <a:solidFill>
                  <a:schemeClr val="tx1"/>
                </a:solidFill>
                <a:effectLst/>
              </a:rPr>
              <a:t>If the patient is unable to tolerate statins to lower LDL, they may be eligible to take </a:t>
            </a:r>
            <a:r>
              <a:rPr lang="en-US" sz="2700" b="0" i="0" u="none" strike="noStrike" dirty="0" err="1">
                <a:solidFill>
                  <a:schemeClr val="tx1"/>
                </a:solidFill>
                <a:effectLst/>
              </a:rPr>
              <a:t>injectible</a:t>
            </a:r>
            <a:r>
              <a:rPr lang="en-US" sz="2700" b="0" i="0" u="none" strike="noStrike" dirty="0">
                <a:solidFill>
                  <a:schemeClr val="tx1"/>
                </a:solidFill>
                <a:effectLst/>
              </a:rPr>
              <a:t> </a:t>
            </a:r>
            <a:r>
              <a:rPr lang="en-US" sz="2700" b="0" i="0" u="none" strike="noStrike" dirty="0" err="1">
                <a:solidFill>
                  <a:schemeClr val="tx1"/>
                </a:solidFill>
                <a:effectLst/>
              </a:rPr>
              <a:t>Praluent</a:t>
            </a:r>
            <a:r>
              <a:rPr lang="en-US" sz="2700" b="0" i="0" u="none" strike="noStrike" dirty="0">
                <a:solidFill>
                  <a:schemeClr val="tx1"/>
                </a:solidFill>
                <a:effectLst/>
              </a:rPr>
              <a:t>® or </a:t>
            </a:r>
            <a:r>
              <a:rPr lang="en-US" sz="2700" b="0" i="0" u="none" strike="noStrike" dirty="0" err="1">
                <a:solidFill>
                  <a:schemeClr val="tx1"/>
                </a:solidFill>
                <a:effectLst/>
              </a:rPr>
              <a:t>Rapatha</a:t>
            </a:r>
            <a:r>
              <a:rPr lang="en-US" sz="2700" b="0" i="0" u="none" strike="noStrike" dirty="0">
                <a:solidFill>
                  <a:schemeClr val="tx1"/>
                </a:solidFill>
                <a:effectLst/>
              </a:rPr>
              <a:t>®. These two drugs are in a brand new class of drugs called PCSK9 inhibitors. Their LDL and TC lowering effects are dramatic, even after one dose.</a:t>
            </a:r>
          </a:p>
          <a:p>
            <a:pPr marL="571500" indent="-457200" fontAlgn="base">
              <a:spcBef>
                <a:spcPts val="0"/>
              </a:spcBef>
            </a:pPr>
            <a:r>
              <a:rPr lang="en-US" sz="2700" b="0" i="0" u="none" strike="noStrike" dirty="0">
                <a:solidFill>
                  <a:schemeClr val="tx1"/>
                </a:solidFill>
                <a:effectLst/>
              </a:rPr>
              <a:t>They are approved for patients with diagnosed ASCVD or atherosclerotic cardiovascular disease (ex. Heart attack after CAD). They are injectable only. </a:t>
            </a:r>
            <a:r>
              <a:rPr lang="en-US" sz="2700" b="1" i="0" u="sng" strike="noStrike" dirty="0">
                <a:solidFill>
                  <a:schemeClr val="tx1"/>
                </a:solidFill>
                <a:effectLst/>
              </a:rPr>
              <a:t>LDL can decrease as much as 50% after one dose.</a:t>
            </a:r>
            <a:r>
              <a:rPr lang="en-US" sz="2700" i="0" strike="noStrike" dirty="0">
                <a:solidFill>
                  <a:schemeClr val="tx1"/>
                </a:solidFill>
                <a:effectLst/>
              </a:rPr>
              <a:t> </a:t>
            </a:r>
          </a:p>
          <a:p>
            <a:pPr marL="571500" indent="-457200" fontAlgn="base">
              <a:spcBef>
                <a:spcPts val="0"/>
              </a:spcBef>
            </a:pPr>
            <a:r>
              <a:rPr lang="en-US" sz="2700" b="0" i="0" u="none" strike="noStrike" dirty="0">
                <a:solidFill>
                  <a:schemeClr val="tx1"/>
                </a:solidFill>
                <a:effectLst/>
              </a:rPr>
              <a:t>SE for </a:t>
            </a:r>
            <a:r>
              <a:rPr lang="en-US" sz="2700" b="0" i="0" u="none" strike="noStrike" dirty="0" err="1">
                <a:solidFill>
                  <a:schemeClr val="tx1"/>
                </a:solidFill>
                <a:effectLst/>
              </a:rPr>
              <a:t>Rapatha</a:t>
            </a:r>
            <a:r>
              <a:rPr lang="en-US" sz="2700" b="0" i="0" u="none" strike="noStrike" dirty="0">
                <a:solidFill>
                  <a:schemeClr val="tx1"/>
                </a:solidFill>
                <a:effectLst/>
              </a:rPr>
              <a:t>®: runny nose, sore throat, sx of cold or flu, back P, elevated BG, or injection site </a:t>
            </a:r>
            <a:r>
              <a:rPr lang="en-US" sz="2700" b="0" i="0" u="none" strike="noStrike" dirty="0" err="1">
                <a:solidFill>
                  <a:schemeClr val="tx1"/>
                </a:solidFill>
                <a:effectLst/>
              </a:rPr>
              <a:t>rxn</a:t>
            </a:r>
            <a:r>
              <a:rPr lang="en-US" sz="2700" b="0" i="0" u="none" strike="noStrike" dirty="0">
                <a:solidFill>
                  <a:schemeClr val="tx1"/>
                </a:solidFill>
                <a:effectLst/>
              </a:rPr>
              <a:t> (redness, swelling, soreness) Reference info here: </a:t>
            </a:r>
            <a:r>
              <a:rPr lang="en-US" sz="2700" b="0" i="0" u="none" strike="noStrike" dirty="0">
                <a:solidFill>
                  <a:schemeClr val="tx1"/>
                </a:solidFill>
                <a:effectLst/>
                <a:hlinkClick r:id="rId2">
                  <a:extLst>
                    <a:ext uri="{A12FA001-AC4F-418D-AE19-62706E023703}">
                      <ahyp:hlinkClr xmlns:ahyp="http://schemas.microsoft.com/office/drawing/2018/hyperlinkcolor" val="tx"/>
                    </a:ext>
                  </a:extLst>
                </a:hlinkClick>
              </a:rPr>
              <a:t>https://www.repatha.com/repatha-side-effects</a:t>
            </a:r>
            <a:r>
              <a:rPr lang="en-US" sz="2700" b="0" i="0" u="none" strike="noStrike" dirty="0">
                <a:solidFill>
                  <a:schemeClr val="tx1"/>
                </a:solidFill>
                <a:effectLst/>
              </a:rPr>
              <a:t> </a:t>
            </a:r>
          </a:p>
          <a:p>
            <a:pPr marL="571500" indent="-457200" fontAlgn="base">
              <a:spcBef>
                <a:spcPts val="0"/>
              </a:spcBef>
            </a:pPr>
            <a:r>
              <a:rPr lang="en-US" sz="2700" b="0" i="0" u="none" strike="noStrike" dirty="0">
                <a:solidFill>
                  <a:schemeClr val="tx1"/>
                </a:solidFill>
                <a:effectLst/>
              </a:rPr>
              <a:t>SE for </a:t>
            </a:r>
            <a:r>
              <a:rPr lang="en-US" sz="2700" b="0" i="0" u="none" strike="noStrike" dirty="0" err="1">
                <a:solidFill>
                  <a:schemeClr val="tx1"/>
                </a:solidFill>
                <a:effectLst/>
              </a:rPr>
              <a:t>Praluent</a:t>
            </a:r>
            <a:r>
              <a:rPr lang="en-US" sz="2700" b="0" i="0" u="none" strike="noStrike" dirty="0">
                <a:solidFill>
                  <a:schemeClr val="tx1"/>
                </a:solidFill>
                <a:effectLst/>
              </a:rPr>
              <a:t>® here: </a:t>
            </a:r>
            <a:r>
              <a:rPr lang="en-US" sz="2700" b="0" i="0" u="none" strike="noStrike" dirty="0">
                <a:solidFill>
                  <a:schemeClr val="tx1"/>
                </a:solidFill>
                <a:effectLst/>
                <a:hlinkClick r:id="rId3">
                  <a:extLst>
                    <a:ext uri="{A12FA001-AC4F-418D-AE19-62706E023703}">
                      <ahyp:hlinkClr xmlns:ahyp="http://schemas.microsoft.com/office/drawing/2018/hyperlinkcolor" val="tx"/>
                    </a:ext>
                  </a:extLst>
                </a:hlinkClick>
              </a:rPr>
              <a:t>https://www.drugs.com/sfx/praluent-side-effects.html</a:t>
            </a:r>
            <a:r>
              <a:rPr lang="en-US" sz="2700" b="0" i="0" u="none" strike="noStrike" dirty="0">
                <a:solidFill>
                  <a:schemeClr val="tx1"/>
                </a:solidFill>
                <a:effectLst/>
              </a:rPr>
              <a:t> </a:t>
            </a:r>
          </a:p>
          <a:p>
            <a:pPr marL="571500" indent="-457200" fontAlgn="base">
              <a:spcBef>
                <a:spcPts val="0"/>
              </a:spcBef>
            </a:pPr>
            <a:r>
              <a:rPr lang="en-US" sz="2700" dirty="0">
                <a:solidFill>
                  <a:srgbClr val="FF0000"/>
                </a:solidFill>
              </a:rPr>
              <a:t>What are three limitations of these two drugs?</a:t>
            </a:r>
            <a:endParaRPr lang="en-US" sz="2700" b="0" i="0" u="none" strike="noStrike" dirty="0">
              <a:solidFill>
                <a:srgbClr val="FF0000"/>
              </a:solidFill>
              <a:effectLst/>
            </a:endParaRPr>
          </a:p>
        </p:txBody>
      </p:sp>
    </p:spTree>
    <p:extLst>
      <p:ext uri="{BB962C8B-B14F-4D97-AF65-F5344CB8AC3E}">
        <p14:creationId xmlns:p14="http://schemas.microsoft.com/office/powerpoint/2010/main" val="28632613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38410-3B4D-4A0B-AD92-DFE5082B3135}"/>
              </a:ext>
            </a:extLst>
          </p:cNvPr>
          <p:cNvSpPr>
            <a:spLocks noGrp="1"/>
          </p:cNvSpPr>
          <p:nvPr>
            <p:ph type="title"/>
          </p:nvPr>
        </p:nvSpPr>
        <p:spPr>
          <a:xfrm>
            <a:off x="0" y="70679"/>
            <a:ext cx="8596668" cy="1320800"/>
          </a:xfrm>
        </p:spPr>
        <p:txBody>
          <a:bodyPr/>
          <a:lstStyle/>
          <a:p>
            <a:r>
              <a:rPr lang="en-US" dirty="0"/>
              <a:t>PX – secondary prevention</a:t>
            </a:r>
          </a:p>
        </p:txBody>
      </p:sp>
      <p:sp>
        <p:nvSpPr>
          <p:cNvPr id="3" name="Content Placeholder 2">
            <a:extLst>
              <a:ext uri="{FF2B5EF4-FFF2-40B4-BE49-F238E27FC236}">
                <a16:creationId xmlns:a16="http://schemas.microsoft.com/office/drawing/2014/main" id="{226A0A48-36E0-45AB-B078-029F32B9939E}"/>
              </a:ext>
            </a:extLst>
          </p:cNvPr>
          <p:cNvSpPr>
            <a:spLocks noGrp="1"/>
          </p:cNvSpPr>
          <p:nvPr>
            <p:ph idx="1"/>
          </p:nvPr>
        </p:nvSpPr>
        <p:spPr>
          <a:xfrm>
            <a:off x="132523" y="649358"/>
            <a:ext cx="11052312" cy="6208642"/>
          </a:xfrm>
        </p:spPr>
        <p:txBody>
          <a:bodyPr>
            <a:normAutofit fontScale="70000" lnSpcReduction="20000"/>
          </a:bodyPr>
          <a:lstStyle/>
          <a:p>
            <a:r>
              <a:rPr lang="en-US" sz="3300" i="0" u="none" strike="noStrike" dirty="0">
                <a:solidFill>
                  <a:srgbClr val="FF0000"/>
                </a:solidFill>
                <a:effectLst/>
              </a:rPr>
              <a:t>Secondary prevention means to prevent _________________ . </a:t>
            </a:r>
          </a:p>
          <a:p>
            <a:r>
              <a:rPr lang="en-US" sz="3300" dirty="0">
                <a:solidFill>
                  <a:schemeClr val="tx1"/>
                </a:solidFill>
              </a:rPr>
              <a:t>1. RX: if a </a:t>
            </a:r>
            <a:r>
              <a:rPr lang="en-US" sz="3300" dirty="0" err="1">
                <a:solidFill>
                  <a:schemeClr val="tx1"/>
                </a:solidFill>
              </a:rPr>
              <a:t>pt</a:t>
            </a:r>
            <a:r>
              <a:rPr lang="en-US" sz="3300" dirty="0">
                <a:solidFill>
                  <a:schemeClr val="tx1"/>
                </a:solidFill>
              </a:rPr>
              <a:t> has already had a heart attack, then the goal becomes to prevent another. The chance of survival after a second heart attack decreases from 85% to 5-25%: meds include: daily ASA, BB, ACE, blood thinner for some pts, </a:t>
            </a:r>
            <a:r>
              <a:rPr lang="en-US" sz="3300" dirty="0" err="1">
                <a:solidFill>
                  <a:schemeClr val="tx1"/>
                </a:solidFill>
              </a:rPr>
              <a:t>sl</a:t>
            </a:r>
            <a:r>
              <a:rPr lang="en-US" sz="3300" dirty="0">
                <a:solidFill>
                  <a:schemeClr val="tx1"/>
                </a:solidFill>
              </a:rPr>
              <a:t> NTG prn, and a statin.</a:t>
            </a:r>
          </a:p>
          <a:p>
            <a:r>
              <a:rPr lang="en-US" sz="3300" dirty="0">
                <a:solidFill>
                  <a:schemeClr val="tx1"/>
                </a:solidFill>
              </a:rPr>
              <a:t>2. PCI – percutaneous coronary intervention – the heart surgeon acts like a “plumber” and removes/digs out the clots in your pipes. In other words, the surgeon will remove the cholesterol build-up, and maybe place a stent to keep the walls of your arteries opened. (Note: some pts receive a stent before a heart attack ever occurs if they are considered high risk) </a:t>
            </a:r>
            <a:r>
              <a:rPr lang="en-US" sz="3300" dirty="0">
                <a:solidFill>
                  <a:srgbClr val="FF0000"/>
                </a:solidFill>
              </a:rPr>
              <a:t>Discussion question: what is a stent? </a:t>
            </a:r>
          </a:p>
          <a:p>
            <a:r>
              <a:rPr lang="en-US" sz="3300" dirty="0">
                <a:solidFill>
                  <a:schemeClr val="tx1"/>
                </a:solidFill>
              </a:rPr>
              <a:t>Coronary arterial bypass graft or CABG or by-pass (double by-pass, triple by-pass, </a:t>
            </a:r>
            <a:r>
              <a:rPr lang="en-US" sz="3300" dirty="0" err="1">
                <a:solidFill>
                  <a:schemeClr val="tx1"/>
                </a:solidFill>
              </a:rPr>
              <a:t>etc</a:t>
            </a:r>
            <a:r>
              <a:rPr lang="en-US" sz="3300" dirty="0">
                <a:solidFill>
                  <a:schemeClr val="tx1"/>
                </a:solidFill>
              </a:rPr>
              <a:t>) – the heart surgeon opens up the chest cavity (they saw the chest in half and break the ribs to get access to your heart) to re-route the blocked arteries, in other words, they by-pass they diseased area to allow proper blood flow to the healthy area. </a:t>
            </a:r>
            <a:r>
              <a:rPr lang="en-US" sz="3300" dirty="0">
                <a:solidFill>
                  <a:srgbClr val="FF0000"/>
                </a:solidFill>
              </a:rPr>
              <a:t>Occasionally, pts will receive CABG before a heart attack. Why or why not is this recommended? </a:t>
            </a:r>
          </a:p>
          <a:p>
            <a:r>
              <a:rPr lang="en-US" sz="3300" dirty="0">
                <a:solidFill>
                  <a:srgbClr val="FF0000"/>
                </a:solidFill>
              </a:rPr>
              <a:t>Discussion question: why is it less common to have bypass before a heart attack?</a:t>
            </a:r>
          </a:p>
        </p:txBody>
      </p:sp>
    </p:spTree>
    <p:extLst>
      <p:ext uri="{BB962C8B-B14F-4D97-AF65-F5344CB8AC3E}">
        <p14:creationId xmlns:p14="http://schemas.microsoft.com/office/powerpoint/2010/main" val="38541647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E133D-6A6E-42AA-8DCD-6C750D080632}"/>
              </a:ext>
            </a:extLst>
          </p:cNvPr>
          <p:cNvSpPr>
            <a:spLocks noGrp="1"/>
          </p:cNvSpPr>
          <p:nvPr>
            <p:ph type="title"/>
          </p:nvPr>
        </p:nvSpPr>
        <p:spPr>
          <a:xfrm>
            <a:off x="54482" y="0"/>
            <a:ext cx="8596668" cy="1320800"/>
          </a:xfrm>
        </p:spPr>
        <p:txBody>
          <a:bodyPr/>
          <a:lstStyle/>
          <a:p>
            <a:r>
              <a:rPr lang="en-US" dirty="0"/>
              <a:t>Questions</a:t>
            </a:r>
          </a:p>
        </p:txBody>
      </p:sp>
      <p:sp>
        <p:nvSpPr>
          <p:cNvPr id="3" name="Content Placeholder 2">
            <a:extLst>
              <a:ext uri="{FF2B5EF4-FFF2-40B4-BE49-F238E27FC236}">
                <a16:creationId xmlns:a16="http://schemas.microsoft.com/office/drawing/2014/main" id="{B7B0419C-3B7B-4E2A-8C7C-5777212D093C}"/>
              </a:ext>
            </a:extLst>
          </p:cNvPr>
          <p:cNvSpPr>
            <a:spLocks noGrp="1"/>
          </p:cNvSpPr>
          <p:nvPr>
            <p:ph idx="1"/>
          </p:nvPr>
        </p:nvSpPr>
        <p:spPr>
          <a:xfrm>
            <a:off x="54482" y="769111"/>
            <a:ext cx="8596668" cy="5962993"/>
          </a:xfrm>
        </p:spPr>
        <p:txBody>
          <a:bodyPr>
            <a:normAutofit/>
          </a:bodyPr>
          <a:lstStyle/>
          <a:p>
            <a:pPr>
              <a:lnSpc>
                <a:spcPct val="150000"/>
              </a:lnSpc>
            </a:pPr>
            <a:r>
              <a:rPr lang="en-US" sz="3500" dirty="0"/>
              <a:t>Please email me or visit South 114 during tutorials: 2</a:t>
            </a:r>
            <a:r>
              <a:rPr lang="en-US" sz="3500" baseline="30000" dirty="0"/>
              <a:t>nd</a:t>
            </a:r>
            <a:r>
              <a:rPr lang="en-US" sz="3500" dirty="0"/>
              <a:t> half of lunch on Tuesdays, Thursdays, or Fridays.</a:t>
            </a:r>
          </a:p>
          <a:p>
            <a:pPr>
              <a:lnSpc>
                <a:spcPct val="150000"/>
              </a:lnSpc>
            </a:pPr>
            <a:r>
              <a:rPr lang="en-US" sz="3500" dirty="0">
                <a:solidFill>
                  <a:srgbClr val="FF0000"/>
                </a:solidFill>
                <a:hlinkClick r:id="rId2">
                  <a:extLst>
                    <a:ext uri="{A12FA001-AC4F-418D-AE19-62706E023703}">
                      <ahyp:hlinkClr xmlns:ahyp="http://schemas.microsoft.com/office/drawing/2018/hyperlinkcolor" val="tx"/>
                    </a:ext>
                  </a:extLst>
                </a:hlinkClick>
              </a:rPr>
              <a:t>Anna.Haro@houstonisd.org</a:t>
            </a:r>
            <a:endParaRPr lang="en-US" sz="3500" dirty="0">
              <a:solidFill>
                <a:srgbClr val="FF0000"/>
              </a:solidFill>
            </a:endParaRPr>
          </a:p>
        </p:txBody>
      </p:sp>
    </p:spTree>
    <p:extLst>
      <p:ext uri="{BB962C8B-B14F-4D97-AF65-F5344CB8AC3E}">
        <p14:creationId xmlns:p14="http://schemas.microsoft.com/office/powerpoint/2010/main" val="24168656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78AC0AA3-0175-42DE-9F38-5CD323AD25C6}"/>
              </a:ext>
            </a:extLst>
          </p:cNvPr>
          <p:cNvSpPr>
            <a:spLocks noGrp="1"/>
          </p:cNvSpPr>
          <p:nvPr>
            <p:ph type="title"/>
          </p:nvPr>
        </p:nvSpPr>
        <p:spPr>
          <a:xfrm>
            <a:off x="643467" y="816638"/>
            <a:ext cx="3367359" cy="5224724"/>
          </a:xfrm>
        </p:spPr>
        <p:txBody>
          <a:bodyPr anchor="ctr">
            <a:normAutofit/>
          </a:bodyPr>
          <a:lstStyle/>
          <a:p>
            <a:r>
              <a:rPr lang="en-US" dirty="0"/>
              <a:t>References</a:t>
            </a:r>
          </a:p>
        </p:txBody>
      </p:sp>
      <p:sp>
        <p:nvSpPr>
          <p:cNvPr id="3" name="Content Placeholder 2">
            <a:extLst>
              <a:ext uri="{FF2B5EF4-FFF2-40B4-BE49-F238E27FC236}">
                <a16:creationId xmlns:a16="http://schemas.microsoft.com/office/drawing/2014/main" id="{F89BBC26-F30E-4808-A1CD-94D92FC5627F}"/>
              </a:ext>
            </a:extLst>
          </p:cNvPr>
          <p:cNvSpPr>
            <a:spLocks noGrp="1"/>
          </p:cNvSpPr>
          <p:nvPr>
            <p:ph idx="1"/>
          </p:nvPr>
        </p:nvSpPr>
        <p:spPr>
          <a:xfrm>
            <a:off x="4241804" y="1180549"/>
            <a:ext cx="6606034" cy="5512904"/>
          </a:xfrm>
        </p:spPr>
        <p:txBody>
          <a:bodyPr anchor="ctr">
            <a:normAutofit/>
          </a:bodyPr>
          <a:lstStyle/>
          <a:p>
            <a:r>
              <a:rPr lang="en-US" sz="2200" dirty="0">
                <a:solidFill>
                  <a:schemeClr val="tx1"/>
                </a:solidFill>
              </a:rPr>
              <a:t>Text references from: </a:t>
            </a:r>
            <a:r>
              <a:rPr lang="en-US" sz="2200" dirty="0">
                <a:solidFill>
                  <a:schemeClr val="tx1"/>
                </a:solidFill>
                <a:effectLst/>
              </a:rPr>
              <a:t>Shier, D., Butler, J., Lewis, R., &amp; Hole, J. W. (2002). </a:t>
            </a:r>
            <a:r>
              <a:rPr lang="en-US" sz="2200" i="1" dirty="0">
                <a:solidFill>
                  <a:schemeClr val="tx1"/>
                </a:solidFill>
                <a:effectLst/>
              </a:rPr>
              <a:t>Hole's Human Anatomy and Physiology</a:t>
            </a:r>
            <a:r>
              <a:rPr lang="en-US" sz="2200" dirty="0">
                <a:solidFill>
                  <a:schemeClr val="tx1"/>
                </a:solidFill>
                <a:effectLst/>
              </a:rPr>
              <a:t> (9th ed.). McGraw-Hill.</a:t>
            </a:r>
          </a:p>
          <a:p>
            <a:r>
              <a:rPr lang="en-US" sz="2200" dirty="0">
                <a:solidFill>
                  <a:schemeClr val="tx1"/>
                </a:solidFill>
              </a:rPr>
              <a:t>Images and text referenced on each applicable slide.</a:t>
            </a:r>
            <a:r>
              <a:rPr lang="en-US" sz="2200" dirty="0">
                <a:solidFill>
                  <a:schemeClr val="tx1"/>
                </a:solidFill>
                <a:effectLst/>
              </a:rPr>
              <a:t> </a:t>
            </a:r>
          </a:p>
          <a:p>
            <a:r>
              <a:rPr lang="en-US" sz="2200" dirty="0">
                <a:solidFill>
                  <a:schemeClr val="tx1"/>
                </a:solidFill>
              </a:rPr>
              <a:t>Additional information on AMI can be found here: </a:t>
            </a:r>
            <a:r>
              <a:rPr lang="en-US" sz="2200" dirty="0">
                <a:solidFill>
                  <a:schemeClr val="tx1"/>
                </a:solidFill>
                <a:hlinkClick r:id="rId2">
                  <a:extLst>
                    <a:ext uri="{A12FA001-AC4F-418D-AE19-62706E023703}">
                      <ahyp:hlinkClr xmlns:ahyp="http://schemas.microsoft.com/office/drawing/2018/hyperlinkcolor" val="tx"/>
                    </a:ext>
                  </a:extLst>
                </a:hlinkClick>
              </a:rPr>
              <a:t>https://www.mayoclinic.org/diseases-conditions/heart-attack/symptoms-causes/syc-20373106</a:t>
            </a:r>
            <a:r>
              <a:rPr lang="en-US" sz="2200" dirty="0">
                <a:solidFill>
                  <a:schemeClr val="tx1"/>
                </a:solidFill>
              </a:rPr>
              <a:t> </a:t>
            </a:r>
            <a:endParaRPr lang="en-US" dirty="0">
              <a:solidFill>
                <a:schemeClr val="tx1"/>
              </a:solidFill>
            </a:endParaRPr>
          </a:p>
        </p:txBody>
      </p:sp>
    </p:spTree>
    <p:extLst>
      <p:ext uri="{BB962C8B-B14F-4D97-AF65-F5344CB8AC3E}">
        <p14:creationId xmlns:p14="http://schemas.microsoft.com/office/powerpoint/2010/main" val="3584075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52229-0D7F-417E-B66B-4C07C2B8217B}"/>
              </a:ext>
            </a:extLst>
          </p:cNvPr>
          <p:cNvSpPr>
            <a:spLocks noGrp="1"/>
          </p:cNvSpPr>
          <p:nvPr>
            <p:ph type="title"/>
          </p:nvPr>
        </p:nvSpPr>
        <p:spPr>
          <a:xfrm>
            <a:off x="0" y="0"/>
            <a:ext cx="8596668" cy="1320800"/>
          </a:xfrm>
        </p:spPr>
        <p:txBody>
          <a:bodyPr>
            <a:normAutofit/>
          </a:bodyPr>
          <a:lstStyle/>
          <a:p>
            <a:r>
              <a:rPr lang="en-US" dirty="0"/>
              <a:t>Recap: different CVD</a:t>
            </a:r>
          </a:p>
        </p:txBody>
      </p:sp>
      <p:sp>
        <p:nvSpPr>
          <p:cNvPr id="3" name="Content Placeholder 2">
            <a:extLst>
              <a:ext uri="{FF2B5EF4-FFF2-40B4-BE49-F238E27FC236}">
                <a16:creationId xmlns:a16="http://schemas.microsoft.com/office/drawing/2014/main" id="{3DEB6269-DD9A-428A-BB19-8F29D0752E5C}"/>
              </a:ext>
            </a:extLst>
          </p:cNvPr>
          <p:cNvSpPr>
            <a:spLocks noGrp="1"/>
          </p:cNvSpPr>
          <p:nvPr>
            <p:ph idx="1"/>
          </p:nvPr>
        </p:nvSpPr>
        <p:spPr>
          <a:xfrm>
            <a:off x="106017" y="795130"/>
            <a:ext cx="10283687" cy="6062870"/>
          </a:xfrm>
        </p:spPr>
        <p:txBody>
          <a:bodyPr>
            <a:normAutofit fontScale="92500"/>
          </a:bodyPr>
          <a:lstStyle/>
          <a:p>
            <a:r>
              <a:rPr lang="en-US" sz="2800" dirty="0"/>
              <a:t>CVD or Cardiovascular Disease describes a large category of dx that affects the function or/and structure of the heart and blood vessels or any part of the CV system. Examples:</a:t>
            </a:r>
          </a:p>
          <a:p>
            <a:r>
              <a:rPr lang="en-US" sz="2800" dirty="0"/>
              <a:t>AMI – Acute Myocardial Infarction, aka heart attack</a:t>
            </a:r>
          </a:p>
          <a:p>
            <a:r>
              <a:rPr lang="en-US" sz="2800" dirty="0">
                <a:solidFill>
                  <a:srgbClr val="FF0000"/>
                </a:solidFill>
              </a:rPr>
              <a:t>HTN – hypertension, also known as high  ________   _________</a:t>
            </a:r>
          </a:p>
          <a:p>
            <a:r>
              <a:rPr lang="en-US" sz="2800" dirty="0"/>
              <a:t>CAD: Coronary Artery Disease or Dyslipidemia – high cholesterol</a:t>
            </a:r>
          </a:p>
          <a:p>
            <a:r>
              <a:rPr lang="en-US" sz="2800" dirty="0"/>
              <a:t>ASCVD: Atherosclerotic Cardiovascular Disease – both coronary ASCVD and non-coronary ASCVD</a:t>
            </a:r>
          </a:p>
          <a:p>
            <a:r>
              <a:rPr lang="en-US" sz="2800" dirty="0"/>
              <a:t>Cardiac Arrhythmias</a:t>
            </a:r>
          </a:p>
          <a:p>
            <a:r>
              <a:rPr lang="en-US" sz="2800" dirty="0"/>
              <a:t>Valvular disorders</a:t>
            </a:r>
          </a:p>
          <a:p>
            <a:r>
              <a:rPr lang="en-US" sz="2800" dirty="0"/>
              <a:t>Heart Failure </a:t>
            </a:r>
          </a:p>
          <a:p>
            <a:r>
              <a:rPr lang="en-US" sz="2800" dirty="0"/>
              <a:t>PVD and PAD</a:t>
            </a:r>
          </a:p>
          <a:p>
            <a:endParaRPr lang="en-US" sz="2800" dirty="0"/>
          </a:p>
        </p:txBody>
      </p:sp>
    </p:spTree>
    <p:extLst>
      <p:ext uri="{BB962C8B-B14F-4D97-AF65-F5344CB8AC3E}">
        <p14:creationId xmlns:p14="http://schemas.microsoft.com/office/powerpoint/2010/main" val="3835473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1F047-0503-470C-8B07-2BD0263EA5A8}"/>
              </a:ext>
            </a:extLst>
          </p:cNvPr>
          <p:cNvSpPr>
            <a:spLocks noGrp="1"/>
          </p:cNvSpPr>
          <p:nvPr>
            <p:ph type="title"/>
          </p:nvPr>
        </p:nvSpPr>
        <p:spPr>
          <a:xfrm>
            <a:off x="677333" y="0"/>
            <a:ext cx="8596668" cy="1320800"/>
          </a:xfrm>
        </p:spPr>
        <p:txBody>
          <a:bodyPr/>
          <a:lstStyle/>
          <a:p>
            <a:r>
              <a:rPr lang="en-US" dirty="0"/>
              <a:t>AMI</a:t>
            </a:r>
          </a:p>
        </p:txBody>
      </p:sp>
      <p:sp>
        <p:nvSpPr>
          <p:cNvPr id="3" name="Content Placeholder 2">
            <a:extLst>
              <a:ext uri="{FF2B5EF4-FFF2-40B4-BE49-F238E27FC236}">
                <a16:creationId xmlns:a16="http://schemas.microsoft.com/office/drawing/2014/main" id="{283AC814-B80D-49DD-A612-ECD45752988B}"/>
              </a:ext>
            </a:extLst>
          </p:cNvPr>
          <p:cNvSpPr>
            <a:spLocks noGrp="1"/>
          </p:cNvSpPr>
          <p:nvPr>
            <p:ph idx="1"/>
          </p:nvPr>
        </p:nvSpPr>
        <p:spPr>
          <a:xfrm>
            <a:off x="357809" y="940904"/>
            <a:ext cx="9342781" cy="5917096"/>
          </a:xfrm>
        </p:spPr>
        <p:txBody>
          <a:bodyPr>
            <a:normAutofit/>
          </a:bodyPr>
          <a:lstStyle/>
          <a:p>
            <a:pPr>
              <a:lnSpc>
                <a:spcPct val="150000"/>
              </a:lnSpc>
            </a:pPr>
            <a:r>
              <a:rPr lang="en-US" sz="2800" dirty="0"/>
              <a:t>Today’s focus will shift to a heart attack or an acute myocardial infarction.</a:t>
            </a:r>
          </a:p>
          <a:p>
            <a:pPr>
              <a:lnSpc>
                <a:spcPct val="150000"/>
              </a:lnSpc>
            </a:pPr>
            <a:r>
              <a:rPr lang="en-US" sz="2800" dirty="0"/>
              <a:t>First, let’s look at what causes the heart attack to occur.</a:t>
            </a:r>
          </a:p>
          <a:p>
            <a:pPr>
              <a:lnSpc>
                <a:spcPct val="150000"/>
              </a:lnSpc>
            </a:pPr>
            <a:r>
              <a:rPr lang="en-US" sz="2800" dirty="0">
                <a:solidFill>
                  <a:schemeClr val="accent2"/>
                </a:solidFill>
                <a:hlinkClick r:id="rId2">
                  <a:extLst>
                    <a:ext uri="{A12FA001-AC4F-418D-AE19-62706E023703}">
                      <ahyp:hlinkClr xmlns:ahyp="http://schemas.microsoft.com/office/drawing/2018/hyperlinkcolor" val="tx"/>
                    </a:ext>
                  </a:extLst>
                </a:hlinkClick>
              </a:rPr>
              <a:t>https://youtu.be/cLOga_mDwvs</a:t>
            </a:r>
            <a:r>
              <a:rPr lang="en-US" sz="2800" dirty="0">
                <a:solidFill>
                  <a:schemeClr val="accent2"/>
                </a:solidFill>
              </a:rPr>
              <a:t> </a:t>
            </a:r>
          </a:p>
          <a:p>
            <a:pPr>
              <a:lnSpc>
                <a:spcPct val="150000"/>
              </a:lnSpc>
            </a:pPr>
            <a:r>
              <a:rPr lang="en-US" sz="2800" dirty="0"/>
              <a:t>Video from: the National Heart Foundation of New Zealand (https://www.heartfoundation.org.nz/your-heart/heart-conditions/about-heart-attacks)</a:t>
            </a:r>
          </a:p>
        </p:txBody>
      </p:sp>
    </p:spTree>
    <p:extLst>
      <p:ext uri="{BB962C8B-B14F-4D97-AF65-F5344CB8AC3E}">
        <p14:creationId xmlns:p14="http://schemas.microsoft.com/office/powerpoint/2010/main" val="4106053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52229-0D7F-417E-B66B-4C07C2B8217B}"/>
              </a:ext>
            </a:extLst>
          </p:cNvPr>
          <p:cNvSpPr>
            <a:spLocks noGrp="1"/>
          </p:cNvSpPr>
          <p:nvPr>
            <p:ph type="title"/>
          </p:nvPr>
        </p:nvSpPr>
        <p:spPr>
          <a:xfrm>
            <a:off x="0" y="0"/>
            <a:ext cx="8596668" cy="1320800"/>
          </a:xfrm>
        </p:spPr>
        <p:txBody>
          <a:bodyPr>
            <a:normAutofit/>
          </a:bodyPr>
          <a:lstStyle/>
          <a:p>
            <a:r>
              <a:rPr lang="en-US" dirty="0"/>
              <a:t>The link between CAD and AMI</a:t>
            </a:r>
          </a:p>
        </p:txBody>
      </p:sp>
      <p:sp>
        <p:nvSpPr>
          <p:cNvPr id="3" name="Content Placeholder 2">
            <a:extLst>
              <a:ext uri="{FF2B5EF4-FFF2-40B4-BE49-F238E27FC236}">
                <a16:creationId xmlns:a16="http://schemas.microsoft.com/office/drawing/2014/main" id="{3DEB6269-DD9A-428A-BB19-8F29D0752E5C}"/>
              </a:ext>
            </a:extLst>
          </p:cNvPr>
          <p:cNvSpPr>
            <a:spLocks noGrp="1"/>
          </p:cNvSpPr>
          <p:nvPr>
            <p:ph idx="1"/>
          </p:nvPr>
        </p:nvSpPr>
        <p:spPr>
          <a:xfrm>
            <a:off x="0" y="887896"/>
            <a:ext cx="9960864" cy="5970104"/>
          </a:xfrm>
        </p:spPr>
        <p:txBody>
          <a:bodyPr>
            <a:normAutofit/>
          </a:bodyPr>
          <a:lstStyle/>
          <a:p>
            <a:r>
              <a:rPr lang="es-ES" sz="3300" dirty="0" err="1"/>
              <a:t>Recall</a:t>
            </a:r>
            <a:r>
              <a:rPr lang="es-ES" sz="3300" dirty="0"/>
              <a:t>:</a:t>
            </a:r>
          </a:p>
          <a:p>
            <a:r>
              <a:rPr lang="en-US" sz="3300" dirty="0"/>
              <a:t>CAD or Coronary artery disease is caused by a build-up of </a:t>
            </a:r>
            <a:r>
              <a:rPr lang="en-US" sz="3300" b="1" u="sng" dirty="0"/>
              <a:t>cholesterol plaques</a:t>
            </a:r>
            <a:r>
              <a:rPr lang="en-US" sz="3300" dirty="0"/>
              <a:t> in the blood vessels of the heart, specifically the coronary arteries. These arteries supply blood and oxygen (and other nutrients) to the heart.</a:t>
            </a:r>
          </a:p>
          <a:p>
            <a:r>
              <a:rPr lang="en-US" sz="3300" dirty="0"/>
              <a:t>CAD is the main cause of AMI. </a:t>
            </a:r>
            <a:r>
              <a:rPr lang="en-US" sz="3300" dirty="0">
                <a:solidFill>
                  <a:srgbClr val="FF0000"/>
                </a:solidFill>
              </a:rPr>
              <a:t>What is an AMI?</a:t>
            </a:r>
          </a:p>
          <a:p>
            <a:r>
              <a:rPr lang="en-US" sz="3300" dirty="0"/>
              <a:t>CAD is caused by dyslipidemia or high cholesterol.</a:t>
            </a:r>
          </a:p>
        </p:txBody>
      </p:sp>
    </p:spTree>
    <p:extLst>
      <p:ext uri="{BB962C8B-B14F-4D97-AF65-F5344CB8AC3E}">
        <p14:creationId xmlns:p14="http://schemas.microsoft.com/office/powerpoint/2010/main" val="468378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6" name="Rectangle 15">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2"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Isosceles Triangle 25">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Isosceles Triangle 29">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Shape 31">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0E37AE4-6D18-4698-921F-0CC6FF217ADD}"/>
              </a:ext>
            </a:extLst>
          </p:cNvPr>
          <p:cNvSpPr>
            <a:spLocks noGrp="1"/>
          </p:cNvSpPr>
          <p:nvPr>
            <p:ph type="title"/>
          </p:nvPr>
        </p:nvSpPr>
        <p:spPr>
          <a:xfrm>
            <a:off x="7923242" y="77330"/>
            <a:ext cx="3429845" cy="625036"/>
          </a:xfrm>
        </p:spPr>
        <p:txBody>
          <a:bodyPr anchor="ctr">
            <a:normAutofit/>
          </a:bodyPr>
          <a:lstStyle/>
          <a:p>
            <a:pPr>
              <a:lnSpc>
                <a:spcPct val="90000"/>
              </a:lnSpc>
            </a:pPr>
            <a:r>
              <a:rPr lang="en-US" sz="3100" dirty="0">
                <a:solidFill>
                  <a:srgbClr val="FFFFFF"/>
                </a:solidFill>
              </a:rPr>
              <a:t>Coronary Arteries</a:t>
            </a:r>
          </a:p>
        </p:txBody>
      </p:sp>
      <p:sp>
        <p:nvSpPr>
          <p:cNvPr id="9" name="Content Placeholder 8">
            <a:extLst>
              <a:ext uri="{FF2B5EF4-FFF2-40B4-BE49-F238E27FC236}">
                <a16:creationId xmlns:a16="http://schemas.microsoft.com/office/drawing/2014/main" id="{DD4F27A7-7CC0-489B-86CB-7431924281CB}"/>
              </a:ext>
            </a:extLst>
          </p:cNvPr>
          <p:cNvSpPr>
            <a:spLocks noGrp="1"/>
          </p:cNvSpPr>
          <p:nvPr>
            <p:ph idx="1"/>
          </p:nvPr>
        </p:nvSpPr>
        <p:spPr>
          <a:xfrm>
            <a:off x="7293164" y="702366"/>
            <a:ext cx="4898836" cy="6078305"/>
          </a:xfrm>
        </p:spPr>
        <p:txBody>
          <a:bodyPr anchor="t">
            <a:normAutofit/>
          </a:bodyPr>
          <a:lstStyle/>
          <a:p>
            <a:r>
              <a:rPr lang="en-US" sz="2400" dirty="0">
                <a:solidFill>
                  <a:schemeClr val="tx1"/>
                </a:solidFill>
              </a:rPr>
              <a:t>These are the arteries that supply blood, oxygen, and nutrients to the heart (note, these branch off from the aorta and carry oxygenated blood away from the inside of the heart to the heart muscle and exterior heart walls.</a:t>
            </a:r>
          </a:p>
          <a:p>
            <a:r>
              <a:rPr lang="en-US" sz="2400" dirty="0">
                <a:solidFill>
                  <a:schemeClr val="tx1"/>
                </a:solidFill>
              </a:rPr>
              <a:t>If any of these are blocked due to cholesterol plaques or blood clots, then the </a:t>
            </a:r>
            <a:r>
              <a:rPr lang="en-US" sz="2400" dirty="0" err="1">
                <a:solidFill>
                  <a:schemeClr val="tx1"/>
                </a:solidFill>
              </a:rPr>
              <a:t>pt</a:t>
            </a:r>
            <a:r>
              <a:rPr lang="en-US" sz="2400" dirty="0">
                <a:solidFill>
                  <a:schemeClr val="tx1"/>
                </a:solidFill>
              </a:rPr>
              <a:t> will experience an AMI.</a:t>
            </a:r>
          </a:p>
          <a:p>
            <a:r>
              <a:rPr lang="en-US" dirty="0">
                <a:solidFill>
                  <a:srgbClr val="FFFFFF"/>
                </a:solidFill>
                <a:hlinkClick r:id="rId2">
                  <a:extLst>
                    <a:ext uri="{A12FA001-AC4F-418D-AE19-62706E023703}">
                      <ahyp:hlinkClr xmlns:ahyp="http://schemas.microsoft.com/office/drawing/2018/hyperlinkcolor" val="tx"/>
                    </a:ext>
                  </a:extLst>
                </a:hlinkClick>
              </a:rPr>
              <a:t>Image from:</a:t>
            </a:r>
            <a:r>
              <a:rPr lang="en-US" dirty="0">
                <a:solidFill>
                  <a:srgbClr val="FFFFFF"/>
                </a:solidFill>
              </a:rPr>
              <a:t> </a:t>
            </a:r>
            <a:r>
              <a:rPr lang="en-US" dirty="0">
                <a:solidFill>
                  <a:schemeClr val="tx1"/>
                </a:solidFill>
                <a:hlinkClick r:id="rId3">
                  <a:extLst>
                    <a:ext uri="{A12FA001-AC4F-418D-AE19-62706E023703}">
                      <ahyp:hlinkClr xmlns:ahyp="http://schemas.microsoft.com/office/drawing/2018/hyperlinkcolor" val="tx"/>
                    </a:ext>
                  </a:extLst>
                </a:hlinkClick>
              </a:rPr>
              <a:t>https://www.hopkinsmedicine.org/health/conditions-and-diseases/anatomy-and-function-of-the-coronary-arteries</a:t>
            </a:r>
            <a:r>
              <a:rPr lang="en-US" dirty="0">
                <a:solidFill>
                  <a:schemeClr val="tx1"/>
                </a:solidFill>
              </a:rPr>
              <a:t>  </a:t>
            </a:r>
          </a:p>
          <a:p>
            <a:pPr marL="0" indent="0">
              <a:buNone/>
            </a:pPr>
            <a:endParaRPr lang="en-US" sz="2200" dirty="0">
              <a:solidFill>
                <a:schemeClr val="tx1"/>
              </a:solidFill>
            </a:endParaRPr>
          </a:p>
        </p:txBody>
      </p:sp>
      <p:pic>
        <p:nvPicPr>
          <p:cNvPr id="4" name="Picture 3">
            <a:extLst>
              <a:ext uri="{FF2B5EF4-FFF2-40B4-BE49-F238E27FC236}">
                <a16:creationId xmlns:a16="http://schemas.microsoft.com/office/drawing/2014/main" id="{134B2573-8090-4AD7-9214-8F08F9E9138F}"/>
              </a:ext>
            </a:extLst>
          </p:cNvPr>
          <p:cNvPicPr>
            <a:picLocks noChangeAspect="1"/>
          </p:cNvPicPr>
          <p:nvPr/>
        </p:nvPicPr>
        <p:blipFill>
          <a:blip r:embed="rId4"/>
          <a:stretch>
            <a:fillRect/>
          </a:stretch>
        </p:blipFill>
        <p:spPr>
          <a:xfrm>
            <a:off x="196754" y="429604"/>
            <a:ext cx="7293163" cy="6872977"/>
          </a:xfrm>
          <a:prstGeom prst="rect">
            <a:avLst/>
          </a:prstGeom>
        </p:spPr>
      </p:pic>
    </p:spTree>
    <p:extLst>
      <p:ext uri="{BB962C8B-B14F-4D97-AF65-F5344CB8AC3E}">
        <p14:creationId xmlns:p14="http://schemas.microsoft.com/office/powerpoint/2010/main" val="3494412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52229-0D7F-417E-B66B-4C07C2B8217B}"/>
              </a:ext>
            </a:extLst>
          </p:cNvPr>
          <p:cNvSpPr>
            <a:spLocks noGrp="1"/>
          </p:cNvSpPr>
          <p:nvPr>
            <p:ph type="title"/>
          </p:nvPr>
        </p:nvSpPr>
        <p:spPr>
          <a:xfrm>
            <a:off x="0" y="0"/>
            <a:ext cx="8596668" cy="1320800"/>
          </a:xfrm>
        </p:spPr>
        <p:txBody>
          <a:bodyPr>
            <a:normAutofit/>
          </a:bodyPr>
          <a:lstStyle/>
          <a:p>
            <a:r>
              <a:rPr lang="en-US" dirty="0"/>
              <a:t>The link between CAD and AMI</a:t>
            </a:r>
          </a:p>
        </p:txBody>
      </p:sp>
      <p:sp>
        <p:nvSpPr>
          <p:cNvPr id="3" name="Content Placeholder 2">
            <a:extLst>
              <a:ext uri="{FF2B5EF4-FFF2-40B4-BE49-F238E27FC236}">
                <a16:creationId xmlns:a16="http://schemas.microsoft.com/office/drawing/2014/main" id="{3DEB6269-DD9A-428A-BB19-8F29D0752E5C}"/>
              </a:ext>
            </a:extLst>
          </p:cNvPr>
          <p:cNvSpPr>
            <a:spLocks noGrp="1"/>
          </p:cNvSpPr>
          <p:nvPr>
            <p:ph idx="1"/>
          </p:nvPr>
        </p:nvSpPr>
        <p:spPr>
          <a:xfrm>
            <a:off x="1" y="887896"/>
            <a:ext cx="8958470" cy="5970104"/>
          </a:xfrm>
        </p:spPr>
        <p:txBody>
          <a:bodyPr>
            <a:normAutofit/>
          </a:bodyPr>
          <a:lstStyle/>
          <a:p>
            <a:r>
              <a:rPr lang="en-US" sz="3300" dirty="0"/>
              <a:t>Dyslipidemia is the 2nd most common chronic disease in the United States affecting more than 100 million patients over 20 years old. </a:t>
            </a:r>
            <a:r>
              <a:rPr lang="en-US" sz="3300" dirty="0">
                <a:solidFill>
                  <a:srgbClr val="FF0000"/>
                </a:solidFill>
              </a:rPr>
              <a:t>What is the most common chronic dx?</a:t>
            </a:r>
          </a:p>
          <a:p>
            <a:r>
              <a:rPr lang="en-US" sz="3300" dirty="0"/>
              <a:t>High cholesterol is diagnosed based on lab values: total cholesterol in the blood, or TC along with LDL, HDL, and TG. (Be sure to know these abbreviations.)</a:t>
            </a:r>
          </a:p>
          <a:p>
            <a:r>
              <a:rPr lang="en-US" sz="3300" dirty="0">
                <a:solidFill>
                  <a:srgbClr val="FF0000"/>
                </a:solidFill>
              </a:rPr>
              <a:t>Are these values objective or subjective?</a:t>
            </a:r>
          </a:p>
        </p:txBody>
      </p:sp>
    </p:spTree>
    <p:extLst>
      <p:ext uri="{BB962C8B-B14F-4D97-AF65-F5344CB8AC3E}">
        <p14:creationId xmlns:p14="http://schemas.microsoft.com/office/powerpoint/2010/main" val="88839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3909C-E4F2-4C02-845C-E238FF1792A8}"/>
              </a:ext>
            </a:extLst>
          </p:cNvPr>
          <p:cNvSpPr>
            <a:spLocks noGrp="1"/>
          </p:cNvSpPr>
          <p:nvPr>
            <p:ph type="title"/>
          </p:nvPr>
        </p:nvSpPr>
        <p:spPr>
          <a:xfrm>
            <a:off x="116701" y="0"/>
            <a:ext cx="9265838" cy="1188720"/>
          </a:xfrm>
        </p:spPr>
        <p:txBody>
          <a:bodyPr>
            <a:normAutofit/>
          </a:bodyPr>
          <a:lstStyle/>
          <a:p>
            <a:r>
              <a:rPr lang="en-US" dirty="0"/>
              <a:t>Cholesterol Lab Values: memorize</a:t>
            </a:r>
          </a:p>
        </p:txBody>
      </p:sp>
      <p:sp>
        <p:nvSpPr>
          <p:cNvPr id="3" name="Content Placeholder 2">
            <a:extLst>
              <a:ext uri="{FF2B5EF4-FFF2-40B4-BE49-F238E27FC236}">
                <a16:creationId xmlns:a16="http://schemas.microsoft.com/office/drawing/2014/main" id="{BC174F8A-2F5F-4DD7-B87F-05113A30DB0E}"/>
              </a:ext>
            </a:extLst>
          </p:cNvPr>
          <p:cNvSpPr>
            <a:spLocks noGrp="1"/>
          </p:cNvSpPr>
          <p:nvPr>
            <p:ph idx="1"/>
          </p:nvPr>
        </p:nvSpPr>
        <p:spPr>
          <a:xfrm>
            <a:off x="278297" y="940904"/>
            <a:ext cx="9448800" cy="5917096"/>
          </a:xfrm>
        </p:spPr>
        <p:txBody>
          <a:bodyPr>
            <a:noAutofit/>
          </a:bodyPr>
          <a:lstStyle/>
          <a:p>
            <a:r>
              <a:rPr lang="en-US" sz="2800" dirty="0">
                <a:solidFill>
                  <a:schemeClr val="tx1"/>
                </a:solidFill>
              </a:rPr>
              <a:t>Cholesterol labs are called the LP or lipid panel</a:t>
            </a:r>
          </a:p>
          <a:p>
            <a:r>
              <a:rPr lang="en-US" sz="2800" dirty="0">
                <a:solidFill>
                  <a:schemeClr val="tx1"/>
                </a:solidFill>
              </a:rPr>
              <a:t>TC = total cholesterol, goal &lt; 200mg/dL</a:t>
            </a:r>
          </a:p>
          <a:p>
            <a:r>
              <a:rPr lang="en-US" sz="2800" dirty="0">
                <a:solidFill>
                  <a:schemeClr val="tx1"/>
                </a:solidFill>
              </a:rPr>
              <a:t>LDL = low-density lipoproteins (bad cholesterol), goal &lt; 100mg/dL</a:t>
            </a:r>
          </a:p>
          <a:p>
            <a:r>
              <a:rPr lang="en-US" sz="2800" dirty="0">
                <a:solidFill>
                  <a:schemeClr val="tx1"/>
                </a:solidFill>
              </a:rPr>
              <a:t>HDL = high density lipoproteins (good cholesterol), goal &gt; 50mg/dL</a:t>
            </a:r>
          </a:p>
          <a:p>
            <a:r>
              <a:rPr lang="en-US" sz="2800" dirty="0">
                <a:solidFill>
                  <a:schemeClr val="tx1"/>
                </a:solidFill>
              </a:rPr>
              <a:t>TG = triglycerides, goal &lt; 150</a:t>
            </a:r>
          </a:p>
          <a:p>
            <a:r>
              <a:rPr lang="en-US" sz="2800" dirty="0">
                <a:solidFill>
                  <a:schemeClr val="tx1"/>
                </a:solidFill>
              </a:rPr>
              <a:t>If TG &gt; 500mg/dL, it is critical/severe. Pt likely to suffer acute pancreatitis when TG &gt; 500mg/dL</a:t>
            </a:r>
          </a:p>
          <a:p>
            <a:r>
              <a:rPr lang="en-US" sz="2800" dirty="0">
                <a:solidFill>
                  <a:schemeClr val="accent2"/>
                </a:solidFill>
              </a:rPr>
              <a:t>The </a:t>
            </a:r>
            <a:r>
              <a:rPr lang="en-US" sz="2800" dirty="0" err="1">
                <a:solidFill>
                  <a:schemeClr val="accent2"/>
                </a:solidFill>
              </a:rPr>
              <a:t>pt</a:t>
            </a:r>
            <a:r>
              <a:rPr lang="en-US" sz="2800" dirty="0">
                <a:solidFill>
                  <a:schemeClr val="accent2"/>
                </a:solidFill>
              </a:rPr>
              <a:t> should fast for at least 8 hours for accurate levels. What does this mean?</a:t>
            </a:r>
          </a:p>
          <a:p>
            <a:pPr marL="0" indent="0">
              <a:lnSpc>
                <a:spcPct val="150000"/>
              </a:lnSpc>
              <a:buNone/>
            </a:pPr>
            <a:endParaRPr lang="en-US" sz="2800" dirty="0">
              <a:solidFill>
                <a:srgbClr val="FF0000"/>
              </a:solidFill>
            </a:endParaRPr>
          </a:p>
        </p:txBody>
      </p:sp>
    </p:spTree>
    <p:extLst>
      <p:ext uri="{BB962C8B-B14F-4D97-AF65-F5344CB8AC3E}">
        <p14:creationId xmlns:p14="http://schemas.microsoft.com/office/powerpoint/2010/main" val="4286423934"/>
      </p:ext>
    </p:extLst>
  </p:cSld>
  <p:clrMapOvr>
    <a:masterClrMapping/>
  </p:clrMapOvr>
</p:sld>
</file>

<file path=ppt/theme/theme1.xml><?xml version="1.0" encoding="utf-8"?>
<a:theme xmlns:a="http://schemas.openxmlformats.org/drawingml/2006/main" name="Facet">
  <a:themeElements>
    <a:clrScheme name="Custom 2">
      <a:dk1>
        <a:srgbClr val="FFFFFF"/>
      </a:dk1>
      <a:lt1>
        <a:srgbClr val="000000"/>
      </a:lt1>
      <a:dk2>
        <a:srgbClr val="000000"/>
      </a:dk2>
      <a:lt2>
        <a:srgbClr val="F8F8F8"/>
      </a:lt2>
      <a:accent1>
        <a:srgbClr val="DDDDDD"/>
      </a:accent1>
      <a:accent2>
        <a:srgbClr val="FF0000"/>
      </a:accent2>
      <a:accent3>
        <a:srgbClr val="969696"/>
      </a:accent3>
      <a:accent4>
        <a:srgbClr val="808080"/>
      </a:accent4>
      <a:accent5>
        <a:srgbClr val="5F5F5F"/>
      </a:accent5>
      <a:accent6>
        <a:srgbClr val="4D4D4D"/>
      </a:accent6>
      <a:hlink>
        <a:srgbClr val="5F5F5F"/>
      </a:hlink>
      <a:folHlink>
        <a:srgbClr val="91919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31102818C2144489E09ECC2369AFA50" ma:contentTypeVersion="13" ma:contentTypeDescription="Create a new document." ma:contentTypeScope="" ma:versionID="757bfa4a11d8561e3f5972e1487c19ec">
  <xsd:schema xmlns:xsd="http://www.w3.org/2001/XMLSchema" xmlns:xs="http://www.w3.org/2001/XMLSchema" xmlns:p="http://schemas.microsoft.com/office/2006/metadata/properties" xmlns:ns3="ba1fd6fd-034e-4604-8e95-cb5a529b65c2" xmlns:ns4="636e7503-8436-415c-b5b4-5e89a03acea4" targetNamespace="http://schemas.microsoft.com/office/2006/metadata/properties" ma:root="true" ma:fieldsID="d21949d6ef0f5d425fff5ba4a2c725c6" ns3:_="" ns4:_="">
    <xsd:import namespace="ba1fd6fd-034e-4604-8e95-cb5a529b65c2"/>
    <xsd:import namespace="636e7503-8436-415c-b5b4-5e89a03acea4"/>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1fd6fd-034e-4604-8e95-cb5a529b65c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36e7503-8436-415c-b5b4-5e89a03acea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17A3E66-02FD-40CE-94D3-6A5F41929E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1fd6fd-034e-4604-8e95-cb5a529b65c2"/>
    <ds:schemaRef ds:uri="636e7503-8436-415c-b5b4-5e89a03ace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5763265-3905-40C5-9A41-640A816AC78F}">
  <ds:schemaRefs>
    <ds:schemaRef ds:uri="http://schemas.microsoft.com/office/infopath/2007/PartnerControls"/>
    <ds:schemaRef ds:uri="http://schemas.microsoft.com/office/2006/metadata/properties"/>
    <ds:schemaRef ds:uri="http://purl.org/dc/dcmitype/"/>
    <ds:schemaRef ds:uri="http://schemas.microsoft.com/office/2006/documentManagement/types"/>
    <ds:schemaRef ds:uri="http://purl.org/dc/elements/1.1/"/>
    <ds:schemaRef ds:uri="http://www.w3.org/XML/1998/namespace"/>
    <ds:schemaRef ds:uri="http://schemas.openxmlformats.org/package/2006/metadata/core-properties"/>
    <ds:schemaRef ds:uri="636e7503-8436-415c-b5b4-5e89a03acea4"/>
    <ds:schemaRef ds:uri="ba1fd6fd-034e-4604-8e95-cb5a529b65c2"/>
    <ds:schemaRef ds:uri="http://purl.org/dc/terms/"/>
  </ds:schemaRefs>
</ds:datastoreItem>
</file>

<file path=customXml/itemProps3.xml><?xml version="1.0" encoding="utf-8"?>
<ds:datastoreItem xmlns:ds="http://schemas.openxmlformats.org/officeDocument/2006/customXml" ds:itemID="{B09934DE-2BDD-480C-A0BA-11DA0117617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20401</TotalTime>
  <Words>3212</Words>
  <Application>Microsoft Office PowerPoint</Application>
  <PresentationFormat>Widescreen</PresentationFormat>
  <Paragraphs>181</Paragraphs>
  <Slides>38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Arial Narrow</vt:lpstr>
      <vt:lpstr>Trebuchet MS</vt:lpstr>
      <vt:lpstr>Wingdings 3</vt:lpstr>
      <vt:lpstr>Facet</vt:lpstr>
      <vt:lpstr>The Cardiovascular  (or CV) System: AMI</vt:lpstr>
      <vt:lpstr>LEARNING Objectives TEKS: §130.231.(c)(1)(A, &amp; B) and §130.231.(c)(2)(A, B, C, F, &amp; G) &amp; (3)(B)</vt:lpstr>
      <vt:lpstr>LEARNING Objectives TEKS: §130.231.(c)(1)(A, &amp; B) and §130.231.(c)(2)(A, B, C, F, &amp; G) &amp; (3)(B)</vt:lpstr>
      <vt:lpstr>Recap: different CVD</vt:lpstr>
      <vt:lpstr>AMI</vt:lpstr>
      <vt:lpstr>The link between CAD and AMI</vt:lpstr>
      <vt:lpstr>Coronary Arteries</vt:lpstr>
      <vt:lpstr>The link between CAD and AMI</vt:lpstr>
      <vt:lpstr>Cholesterol Lab Values: memorize</vt:lpstr>
      <vt:lpstr>Cholesterol and AMI physiology</vt:lpstr>
      <vt:lpstr>What is an AMI?</vt:lpstr>
      <vt:lpstr>What causes an AMI?</vt:lpstr>
      <vt:lpstr>What causes an AMI?</vt:lpstr>
      <vt:lpstr>Plaque build-up or atherosclerosis image from: https://www.hopkinsmedicine.org/health/conditions-and-diseases/atherosclerosis </vt:lpstr>
      <vt:lpstr>CAD vs. AMI image from: https://www.heartfoundation.org.nz/your-heart/heart-conditions/about-heart-attacks</vt:lpstr>
      <vt:lpstr>S/SX of an AMI</vt:lpstr>
      <vt:lpstr>AMI risk factors, text cut and paste from: https://www.mayoclinic.org/diseases-conditions/heart-attack/symptoms-causes/syc-20373106) </vt:lpstr>
      <vt:lpstr>AMI risk factors, text cut and paste from: https://www.mayoclinic.org/diseases-conditions/heart-attack/symptoms-causes/syc-20373106) </vt:lpstr>
      <vt:lpstr>AMI risk factors text cut and paste from: https://www.mayoclinic.org/diseases-conditions/heart-attack/symptoms-causes/syc-20373106) </vt:lpstr>
      <vt:lpstr>AMI risk factors, text cut and paste from: https://www.mayoclinic.org/diseases-conditions/heart-attack/symptoms-causes/syc-20373106) </vt:lpstr>
      <vt:lpstr>AMI risk factors, text cut and paste from: https://www.mayoclinic.org/diseases-conditions/heart-attack/symptoms-causes/syc-20373106) </vt:lpstr>
      <vt:lpstr>AMI risk factors, text cut and paste from: https://www.mayoclinic.org/diseases-conditions/heart-attack/symptoms-causes/syc-20373106) </vt:lpstr>
      <vt:lpstr>AMI risk factors, text cut and paste from: https://www.mayoclinic.org/diseases-conditions/heart-attack/symptoms-causes/syc-20373106) </vt:lpstr>
      <vt:lpstr>DX</vt:lpstr>
      <vt:lpstr>TX</vt:lpstr>
      <vt:lpstr>TX</vt:lpstr>
      <vt:lpstr>TX</vt:lpstr>
      <vt:lpstr>TX</vt:lpstr>
      <vt:lpstr>TX</vt:lpstr>
      <vt:lpstr>TX</vt:lpstr>
      <vt:lpstr>TX</vt:lpstr>
      <vt:lpstr>TX</vt:lpstr>
      <vt:lpstr>PX – primary prevention</vt:lpstr>
      <vt:lpstr>PX – primary prevention</vt:lpstr>
      <vt:lpstr>PX – primary prevention</vt:lpstr>
      <vt:lpstr>PX – secondary prevention</vt:lpstr>
      <vt:lpstr>Questions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parkinson’s Disease</dc:title>
  <dc:creator>Haro, Anna H</dc:creator>
  <cp:lastModifiedBy>Haro, Anna H</cp:lastModifiedBy>
  <cp:revision>24</cp:revision>
  <dcterms:created xsi:type="dcterms:W3CDTF">2020-04-21T05:35:08Z</dcterms:created>
  <dcterms:modified xsi:type="dcterms:W3CDTF">2022-03-31T21:29:08Z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0x010100C31102818C2144489E09ECC2369AFA50</vt:lpwstr>
  </property>
</Properties>
</file>